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52" r:id="rId1"/>
  </p:sldMasterIdLst>
  <p:notesMasterIdLst>
    <p:notesMasterId r:id="rId46"/>
  </p:notesMasterIdLst>
  <p:sldIdLst>
    <p:sldId id="256" r:id="rId2"/>
    <p:sldId id="298" r:id="rId3"/>
    <p:sldId id="290" r:id="rId4"/>
    <p:sldId id="302" r:id="rId5"/>
    <p:sldId id="308" r:id="rId6"/>
    <p:sldId id="296" r:id="rId7"/>
    <p:sldId id="303" r:id="rId8"/>
    <p:sldId id="310" r:id="rId9"/>
    <p:sldId id="262" r:id="rId10"/>
    <p:sldId id="311" r:id="rId11"/>
    <p:sldId id="306" r:id="rId12"/>
    <p:sldId id="312" r:id="rId13"/>
    <p:sldId id="260" r:id="rId14"/>
    <p:sldId id="261" r:id="rId15"/>
    <p:sldId id="265" r:id="rId16"/>
    <p:sldId id="289" r:id="rId17"/>
    <p:sldId id="313" r:id="rId18"/>
    <p:sldId id="266" r:id="rId19"/>
    <p:sldId id="314" r:id="rId20"/>
    <p:sldId id="270" r:id="rId21"/>
    <p:sldId id="269" r:id="rId22"/>
    <p:sldId id="271" r:id="rId23"/>
    <p:sldId id="315" r:id="rId24"/>
    <p:sldId id="295" r:id="rId25"/>
    <p:sldId id="273" r:id="rId26"/>
    <p:sldId id="274" r:id="rId27"/>
    <p:sldId id="307" r:id="rId28"/>
    <p:sldId id="275" r:id="rId29"/>
    <p:sldId id="276" r:id="rId30"/>
    <p:sldId id="277" r:id="rId31"/>
    <p:sldId id="291" r:id="rId32"/>
    <p:sldId id="279" r:id="rId33"/>
    <p:sldId id="281" r:id="rId34"/>
    <p:sldId id="304" r:id="rId35"/>
    <p:sldId id="293" r:id="rId36"/>
    <p:sldId id="316" r:id="rId37"/>
    <p:sldId id="283" r:id="rId38"/>
    <p:sldId id="285" r:id="rId39"/>
    <p:sldId id="287" r:id="rId40"/>
    <p:sldId id="305" r:id="rId41"/>
    <p:sldId id="299" r:id="rId42"/>
    <p:sldId id="300" r:id="rId43"/>
    <p:sldId id="317" r:id="rId44"/>
    <p:sldId id="301" r:id="rId45"/>
  </p:sldIdLst>
  <p:sldSz cx="9144000" cy="6858000" type="screen4x3"/>
  <p:notesSz cx="6858000" cy="9144000"/>
  <p:embeddedFontLst>
    <p:embeddedFont>
      <p:font typeface="Linux Libertine" panose="020B060402020202020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inux Biolinum" panose="020B0604020202020204" charset="0"/>
      <p:regular r:id="rId56"/>
      <p:bold r:id="rId57"/>
      <p:italic r:id="rId5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8" autoAdjust="0"/>
    <p:restoredTop sz="87929" autoAdjust="0"/>
  </p:normalViewPr>
  <p:slideViewPr>
    <p:cSldViewPr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F96393-26F8-4AC2-B1F3-3BD57AB6B4BF}" type="doc">
      <dgm:prSet loTypeId="urn:microsoft.com/office/officeart/2005/8/layout/hProcess4" loCatId="process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ca-ES"/>
        </a:p>
      </dgm:t>
    </dgm:pt>
    <dgm:pt modelId="{A35B7058-DF9D-4062-B909-312EA119DEF8}">
      <dgm:prSet phldrT="[Texto]"/>
      <dgm:spPr/>
      <dgm:t>
        <a:bodyPr/>
        <a:lstStyle/>
        <a:p>
          <a:r>
            <a:rPr lang="en-US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Time delay</a:t>
          </a:r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90817D9B-CE4A-4276-A800-5FFA179E1964}" type="parTrans" cxnId="{546948A4-FC22-4365-9B4F-B47DB8C1E796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9E26B99F-45D9-405E-B80F-F31B15EC5FF5}" type="sibTrans" cxnId="{546948A4-FC22-4365-9B4F-B47DB8C1E796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624F4638-0B4E-4998-87B8-CB6718B9D4A1}">
      <dgm:prSet phldrT="[Texto]"/>
      <dgm:spPr/>
      <dgm:t>
        <a:bodyPr/>
        <a:lstStyle/>
        <a:p>
          <a:r>
            <a:rPr lang="en-US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Stationarity</a:t>
          </a:r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D733A112-0D70-4360-9E9A-A33A6A2CFA67}" type="parTrans" cxnId="{1671F12F-BB60-4D98-8D9E-6A87AEA9C4D0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BA6361CB-D1B3-4644-9949-B44774535D19}" type="sibTrans" cxnId="{1671F12F-BB60-4D98-8D9E-6A87AEA9C4D0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B73F5D91-A373-4EE0-8883-3D0F0AFF3E3E}">
      <dgm:prSet phldrT="[Texto]"/>
      <dgm:spPr/>
      <dgm:t>
        <a:bodyPr/>
        <a:lstStyle/>
        <a:p>
          <a:r>
            <a:rPr lang="en-US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Mean error related to the YSI signal gradient</a:t>
          </a:r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265A3E12-9003-4D72-A06A-31D2C66405A9}" type="parTrans" cxnId="{B77277F6-7764-46E5-A243-628D8158E09B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9179F7BC-AF10-4C84-BCAB-63828FFE7896}" type="sibTrans" cxnId="{B77277F6-7764-46E5-A243-628D8158E09B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F43A2B54-5B20-4D14-A8B6-B9923C270874}">
      <dgm:prSet phldrT="[Texto]"/>
      <dgm:spPr/>
      <dgm:t>
        <a:bodyPr/>
        <a:lstStyle/>
        <a:p>
          <a:r>
            <a:rPr lang="en-US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Distribution</a:t>
          </a:r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FB1E6824-FFF7-4286-867E-A68AA15EB2C6}" type="parTrans" cxnId="{FA29A15A-D207-4F63-B403-0F827326A6D5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3E996E1D-8E2A-4ADD-BFA8-6C22F0825082}" type="sibTrans" cxnId="{FA29A15A-D207-4F63-B403-0F827326A6D5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8F9FAFA5-AFD3-4674-8523-9B261C1546D2}">
      <dgm:prSet phldrT="[Texto]"/>
      <dgm:spPr/>
      <dgm:t>
        <a:bodyPr/>
        <a:lstStyle/>
        <a:p>
          <a:r>
            <a:rPr lang="en-US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AR model fitting of the signal</a:t>
          </a:r>
          <a:endParaRPr lang="en-US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ACA7FE01-7A5E-4B32-AECA-028FB2F28EF0}" type="parTrans" cxnId="{676E3ACB-C1C5-4B36-8848-DC7AE8750759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8070230D-CC02-4309-8F85-4F609D9F8BFF}" type="sibTrans" cxnId="{676E3ACB-C1C5-4B36-8848-DC7AE8750759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D94FD745-9791-49D9-B199-D85535CC0E5F}">
      <dgm:prSet phldrT="[Texto]"/>
      <dgm:spPr/>
      <dgm:t>
        <a:bodyPr/>
        <a:lstStyle/>
        <a:p>
          <a:r>
            <a:rPr lang="en-US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Time-Correlation</a:t>
          </a:r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FF95B90E-E2D1-4652-8E3B-31D406A7A8A3}" type="parTrans" cxnId="{15032B42-05D7-4CE7-9500-1898168AC002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43F252C1-2B01-4C90-B5FA-2BD470D5987F}" type="sibTrans" cxnId="{15032B42-05D7-4CE7-9500-1898168AC002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7B12724B-5F35-41D9-A436-164052DFC5E3}">
      <dgm:prSet phldrT="[Texto]"/>
      <dgm:spPr/>
      <dgm:t>
        <a:bodyPr/>
        <a:lstStyle/>
        <a:p>
          <a:r>
            <a:rPr lang="en-US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Leptokurtic statistical distribution fitting</a:t>
          </a:r>
          <a:endParaRPr lang="en-US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70A08742-4269-45F6-B17F-CAF18527B2E9}" type="parTrans" cxnId="{D35DA1AB-0D19-4AEF-87E7-576C59EF91B5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C1FCCA77-E36C-48F6-8B18-CFAEDE29E2DB}" type="sibTrans" cxnId="{D35DA1AB-0D19-4AEF-87E7-576C59EF91B5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AB4F1B34-3252-45B5-BB48-FA56BBEBF061}">
      <dgm:prSet phldrT="[Texto]"/>
      <dgm:spPr/>
      <dgm:t>
        <a:bodyPr/>
        <a:lstStyle/>
        <a:p>
          <a:r>
            <a:rPr lang="en-US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Delay calculated out of the maximum cross-correlation between the YSI and the CGM</a:t>
          </a:r>
          <a:endParaRPr lang="en-US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B65D5FA7-1129-44EA-94D7-CDC8B24217A3}" type="parTrans" cxnId="{CCE21925-6373-43DD-BD47-2C3846905078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662C0E0E-C143-4EB9-991D-AEECD94C299F}" type="sibTrans" cxnId="{CCE21925-6373-43DD-BD47-2C3846905078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3685762F-8944-4B5C-A9C0-0F69A725163B}">
      <dgm:prSet phldrT="[Texto]"/>
      <dgm:spPr/>
      <dgm:t>
        <a:bodyPr/>
        <a:lstStyle/>
        <a:p>
          <a:r>
            <a:rPr lang="en-US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Error standard deviation related to the YSI signal</a:t>
          </a:r>
          <a:endParaRPr lang="en-US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772B6B9F-0042-4A84-8109-4E9FE07717A2}" type="parTrans" cxnId="{1BB4E157-53C5-412B-948E-782F6777CE17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20D2DED2-4986-4052-9B1F-6C36FAA3A6B0}" type="sibTrans" cxnId="{1BB4E157-53C5-412B-948E-782F6777CE17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90B98A85-0668-4190-834F-9CA536439CA2}">
      <dgm:prSet phldrT="[Texto]"/>
      <dgm:spPr/>
      <dgm:t>
        <a:bodyPr/>
        <a:lstStyle/>
        <a:p>
          <a:r>
            <a:rPr lang="en-US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Four distributions: Normal, Log-normal, Weibull, Logistic</a:t>
          </a:r>
          <a:endParaRPr lang="en-US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900FC128-8B13-4F65-AC50-89A27AD5F179}" type="parTrans" cxnId="{A7ED8DF8-C15C-4045-ABA1-BDA9C7BABCC8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6D3EFA4D-D544-4414-83F9-D79BB6DD16D9}" type="sibTrans" cxnId="{A7ED8DF8-C15C-4045-ABA1-BDA9C7BABCC8}">
      <dgm:prSet/>
      <dgm:spPr/>
      <dgm:t>
        <a:bodyPr/>
        <a:lstStyle/>
        <a:p>
          <a:endParaRPr lang="en-US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gm:t>
    </dgm:pt>
    <dgm:pt modelId="{DC6F94B4-0B0E-4B4B-ADCA-7E76406AC692}" type="pres">
      <dgm:prSet presAssocID="{8EF96393-26F8-4AC2-B1F3-3BD57AB6B4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ca-ES"/>
        </a:p>
      </dgm:t>
    </dgm:pt>
    <dgm:pt modelId="{9EB8254F-A1B9-4388-B62B-72AEC61EDF0C}" type="pres">
      <dgm:prSet presAssocID="{8EF96393-26F8-4AC2-B1F3-3BD57AB6B4BF}" presName="tSp" presStyleCnt="0"/>
      <dgm:spPr/>
      <dgm:t>
        <a:bodyPr/>
        <a:lstStyle/>
        <a:p>
          <a:endParaRPr lang="en-US"/>
        </a:p>
      </dgm:t>
    </dgm:pt>
    <dgm:pt modelId="{2CECA73B-BBC7-4E2B-BFEA-27B981C387A4}" type="pres">
      <dgm:prSet presAssocID="{8EF96393-26F8-4AC2-B1F3-3BD57AB6B4BF}" presName="bSp" presStyleCnt="0"/>
      <dgm:spPr/>
      <dgm:t>
        <a:bodyPr/>
        <a:lstStyle/>
        <a:p>
          <a:endParaRPr lang="en-US"/>
        </a:p>
      </dgm:t>
    </dgm:pt>
    <dgm:pt modelId="{6584576C-426B-403B-AB5F-2B9927D689C9}" type="pres">
      <dgm:prSet presAssocID="{8EF96393-26F8-4AC2-B1F3-3BD57AB6B4BF}" presName="process" presStyleCnt="0"/>
      <dgm:spPr/>
      <dgm:t>
        <a:bodyPr/>
        <a:lstStyle/>
        <a:p>
          <a:endParaRPr lang="en-US"/>
        </a:p>
      </dgm:t>
    </dgm:pt>
    <dgm:pt modelId="{D01F9451-6F68-4AAA-A908-A1E1A6AA3336}" type="pres">
      <dgm:prSet presAssocID="{A35B7058-DF9D-4062-B909-312EA119DEF8}" presName="composite1" presStyleCnt="0"/>
      <dgm:spPr/>
      <dgm:t>
        <a:bodyPr/>
        <a:lstStyle/>
        <a:p>
          <a:endParaRPr lang="en-US"/>
        </a:p>
      </dgm:t>
    </dgm:pt>
    <dgm:pt modelId="{F2BC4E0E-CC16-4C0B-86FC-D5DC6EB33EDB}" type="pres">
      <dgm:prSet presAssocID="{A35B7058-DF9D-4062-B909-312EA119DEF8}" presName="dummyNode1" presStyleLbl="node1" presStyleIdx="0" presStyleCnt="4"/>
      <dgm:spPr/>
      <dgm:t>
        <a:bodyPr/>
        <a:lstStyle/>
        <a:p>
          <a:endParaRPr lang="en-US"/>
        </a:p>
      </dgm:t>
    </dgm:pt>
    <dgm:pt modelId="{2A4F3502-6559-42A4-ADCD-91CD741C0E9F}" type="pres">
      <dgm:prSet presAssocID="{A35B7058-DF9D-4062-B909-312EA119DEF8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6073A15D-2619-45EF-B299-1C41C7C5CB61}" type="pres">
      <dgm:prSet presAssocID="{A35B7058-DF9D-4062-B909-312EA119DEF8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267D321D-7F12-4445-BA32-571DA8B6C8C8}" type="pres">
      <dgm:prSet presAssocID="{A35B7058-DF9D-4062-B909-312EA119DEF8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D815BFA9-796C-4A85-94C8-ACC72AF9EF31}" type="pres">
      <dgm:prSet presAssocID="{A35B7058-DF9D-4062-B909-312EA119DEF8}" presName="connSite1" presStyleCnt="0"/>
      <dgm:spPr/>
      <dgm:t>
        <a:bodyPr/>
        <a:lstStyle/>
        <a:p>
          <a:endParaRPr lang="en-US"/>
        </a:p>
      </dgm:t>
    </dgm:pt>
    <dgm:pt modelId="{EB60F0C6-ADAC-4CF1-9912-C1264FF50E77}" type="pres">
      <dgm:prSet presAssocID="{9E26B99F-45D9-405E-B80F-F31B15EC5FF5}" presName="Name9" presStyleLbl="sibTrans2D1" presStyleIdx="0" presStyleCnt="3"/>
      <dgm:spPr/>
      <dgm:t>
        <a:bodyPr/>
        <a:lstStyle/>
        <a:p>
          <a:endParaRPr lang="ca-ES"/>
        </a:p>
      </dgm:t>
    </dgm:pt>
    <dgm:pt modelId="{7D7662D9-36DF-4B40-881E-E1C5BB6F1789}" type="pres">
      <dgm:prSet presAssocID="{624F4638-0B4E-4998-87B8-CB6718B9D4A1}" presName="composite2" presStyleCnt="0"/>
      <dgm:spPr/>
      <dgm:t>
        <a:bodyPr/>
        <a:lstStyle/>
        <a:p>
          <a:endParaRPr lang="en-US"/>
        </a:p>
      </dgm:t>
    </dgm:pt>
    <dgm:pt modelId="{43B1D7C9-9ADA-4E6B-B257-8C34EF2D3C64}" type="pres">
      <dgm:prSet presAssocID="{624F4638-0B4E-4998-87B8-CB6718B9D4A1}" presName="dummyNode2" presStyleLbl="node1" presStyleIdx="0" presStyleCnt="4"/>
      <dgm:spPr/>
      <dgm:t>
        <a:bodyPr/>
        <a:lstStyle/>
        <a:p>
          <a:endParaRPr lang="en-US"/>
        </a:p>
      </dgm:t>
    </dgm:pt>
    <dgm:pt modelId="{99F80AD9-D5AD-44C8-87E4-51A9E95CF18B}" type="pres">
      <dgm:prSet presAssocID="{624F4638-0B4E-4998-87B8-CB6718B9D4A1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4DE7237D-E3E0-404A-8C55-CFAB530D74AD}" type="pres">
      <dgm:prSet presAssocID="{624F4638-0B4E-4998-87B8-CB6718B9D4A1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9AF8B89D-3058-41A3-8AFC-6A479DC9709E}" type="pres">
      <dgm:prSet presAssocID="{624F4638-0B4E-4998-87B8-CB6718B9D4A1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26862C8C-4F81-4BFC-A6C1-EF5EBED9AC24}" type="pres">
      <dgm:prSet presAssocID="{624F4638-0B4E-4998-87B8-CB6718B9D4A1}" presName="connSite2" presStyleCnt="0"/>
      <dgm:spPr/>
      <dgm:t>
        <a:bodyPr/>
        <a:lstStyle/>
        <a:p>
          <a:endParaRPr lang="en-US"/>
        </a:p>
      </dgm:t>
    </dgm:pt>
    <dgm:pt modelId="{12F2DA9E-8BD6-4731-9D25-FDFEA90B32AB}" type="pres">
      <dgm:prSet presAssocID="{BA6361CB-D1B3-4644-9949-B44774535D19}" presName="Name18" presStyleLbl="sibTrans2D1" presStyleIdx="1" presStyleCnt="3"/>
      <dgm:spPr/>
      <dgm:t>
        <a:bodyPr/>
        <a:lstStyle/>
        <a:p>
          <a:endParaRPr lang="ca-ES"/>
        </a:p>
      </dgm:t>
    </dgm:pt>
    <dgm:pt modelId="{BD47CB4F-098D-4F5A-BC68-C9DAA9CC1669}" type="pres">
      <dgm:prSet presAssocID="{F43A2B54-5B20-4D14-A8B6-B9923C270874}" presName="composite1" presStyleCnt="0"/>
      <dgm:spPr/>
      <dgm:t>
        <a:bodyPr/>
        <a:lstStyle/>
        <a:p>
          <a:endParaRPr lang="en-US"/>
        </a:p>
      </dgm:t>
    </dgm:pt>
    <dgm:pt modelId="{3174C758-99CA-42D9-A412-A12AE87AC37C}" type="pres">
      <dgm:prSet presAssocID="{F43A2B54-5B20-4D14-A8B6-B9923C270874}" presName="dummyNode1" presStyleLbl="node1" presStyleIdx="1" presStyleCnt="4"/>
      <dgm:spPr/>
      <dgm:t>
        <a:bodyPr/>
        <a:lstStyle/>
        <a:p>
          <a:endParaRPr lang="en-US"/>
        </a:p>
      </dgm:t>
    </dgm:pt>
    <dgm:pt modelId="{5DDA4AF9-104D-4F4F-B2A7-AAABDA889B7B}" type="pres">
      <dgm:prSet presAssocID="{F43A2B54-5B20-4D14-A8B6-B9923C270874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1C84CA09-D2EB-432F-89BA-4E19FB36EC96}" type="pres">
      <dgm:prSet presAssocID="{F43A2B54-5B20-4D14-A8B6-B9923C270874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374836B4-AC9A-4B2E-8B72-04EDFDA6B400}" type="pres">
      <dgm:prSet presAssocID="{F43A2B54-5B20-4D14-A8B6-B9923C270874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925AD82A-438D-4FB2-B097-4A97B00B2509}" type="pres">
      <dgm:prSet presAssocID="{F43A2B54-5B20-4D14-A8B6-B9923C270874}" presName="connSite1" presStyleCnt="0"/>
      <dgm:spPr/>
      <dgm:t>
        <a:bodyPr/>
        <a:lstStyle/>
        <a:p>
          <a:endParaRPr lang="en-US"/>
        </a:p>
      </dgm:t>
    </dgm:pt>
    <dgm:pt modelId="{EBE2D7A3-E2EF-48A5-A653-AC850D23F14C}" type="pres">
      <dgm:prSet presAssocID="{3E996E1D-8E2A-4ADD-BFA8-6C22F0825082}" presName="Name9" presStyleLbl="sibTrans2D1" presStyleIdx="2" presStyleCnt="3"/>
      <dgm:spPr/>
      <dgm:t>
        <a:bodyPr/>
        <a:lstStyle/>
        <a:p>
          <a:endParaRPr lang="ca-ES"/>
        </a:p>
      </dgm:t>
    </dgm:pt>
    <dgm:pt modelId="{0450F744-AAE3-43F3-92F2-950D0774BF77}" type="pres">
      <dgm:prSet presAssocID="{D94FD745-9791-49D9-B199-D85535CC0E5F}" presName="composite2" presStyleCnt="0"/>
      <dgm:spPr/>
      <dgm:t>
        <a:bodyPr/>
        <a:lstStyle/>
        <a:p>
          <a:endParaRPr lang="en-US"/>
        </a:p>
      </dgm:t>
    </dgm:pt>
    <dgm:pt modelId="{2975C41B-5F4B-4D97-A264-4AD092862BA9}" type="pres">
      <dgm:prSet presAssocID="{D94FD745-9791-49D9-B199-D85535CC0E5F}" presName="dummyNode2" presStyleLbl="node1" presStyleIdx="2" presStyleCnt="4"/>
      <dgm:spPr/>
      <dgm:t>
        <a:bodyPr/>
        <a:lstStyle/>
        <a:p>
          <a:endParaRPr lang="en-US"/>
        </a:p>
      </dgm:t>
    </dgm:pt>
    <dgm:pt modelId="{419E60ED-81C5-4968-85EE-84DA4DAB9DB9}" type="pres">
      <dgm:prSet presAssocID="{D94FD745-9791-49D9-B199-D85535CC0E5F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56267CC2-768D-428C-91A9-9F792C280F08}" type="pres">
      <dgm:prSet presAssocID="{D94FD745-9791-49D9-B199-D85535CC0E5F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F6CC92BB-F7D3-48D9-A95D-B0B87A67C43F}" type="pres">
      <dgm:prSet presAssocID="{D94FD745-9791-49D9-B199-D85535CC0E5F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A16AAE80-8EFE-45EA-924C-CCC3D5267805}" type="pres">
      <dgm:prSet presAssocID="{D94FD745-9791-49D9-B199-D85535CC0E5F}" presName="connSite2" presStyleCnt="0"/>
      <dgm:spPr/>
      <dgm:t>
        <a:bodyPr/>
        <a:lstStyle/>
        <a:p>
          <a:endParaRPr lang="en-US"/>
        </a:p>
      </dgm:t>
    </dgm:pt>
  </dgm:ptLst>
  <dgm:cxnLst>
    <dgm:cxn modelId="{A0BAA7ED-9B1D-46E5-9830-7A7D1E32A7C4}" type="presOf" srcId="{7B12724B-5F35-41D9-A436-164052DFC5E3}" destId="{1C84CA09-D2EB-432F-89BA-4E19FB36EC96}" srcOrd="1" destOrd="0" presId="urn:microsoft.com/office/officeart/2005/8/layout/hProcess4"/>
    <dgm:cxn modelId="{83C72982-7B53-4AE1-A5E1-A37FED657646}" type="presOf" srcId="{B73F5D91-A373-4EE0-8883-3D0F0AFF3E3E}" destId="{4DE7237D-E3E0-404A-8C55-CFAB530D74AD}" srcOrd="1" destOrd="0" presId="urn:microsoft.com/office/officeart/2005/8/layout/hProcess4"/>
    <dgm:cxn modelId="{F7AF4C87-CBBB-41F0-8A8C-F977C6D87350}" type="presOf" srcId="{BA6361CB-D1B3-4644-9949-B44774535D19}" destId="{12F2DA9E-8BD6-4731-9D25-FDFEA90B32AB}" srcOrd="0" destOrd="0" presId="urn:microsoft.com/office/officeart/2005/8/layout/hProcess4"/>
    <dgm:cxn modelId="{1BB4E157-53C5-412B-948E-782F6777CE17}" srcId="{624F4638-0B4E-4998-87B8-CB6718B9D4A1}" destId="{3685762F-8944-4B5C-A9C0-0F69A725163B}" srcOrd="1" destOrd="0" parTransId="{772B6B9F-0042-4A84-8109-4E9FE07717A2}" sibTransId="{20D2DED2-4986-4052-9B1F-6C36FAA3A6B0}"/>
    <dgm:cxn modelId="{0AD4EA16-49B4-4FD1-8C59-53DC02B0A3E5}" type="presOf" srcId="{A35B7058-DF9D-4062-B909-312EA119DEF8}" destId="{267D321D-7F12-4445-BA32-571DA8B6C8C8}" srcOrd="0" destOrd="0" presId="urn:microsoft.com/office/officeart/2005/8/layout/hProcess4"/>
    <dgm:cxn modelId="{D35DA1AB-0D19-4AEF-87E7-576C59EF91B5}" srcId="{F43A2B54-5B20-4D14-A8B6-B9923C270874}" destId="{7B12724B-5F35-41D9-A436-164052DFC5E3}" srcOrd="0" destOrd="0" parTransId="{70A08742-4269-45F6-B17F-CAF18527B2E9}" sibTransId="{C1FCCA77-E36C-48F6-8B18-CFAEDE29E2DB}"/>
    <dgm:cxn modelId="{15032B42-05D7-4CE7-9500-1898168AC002}" srcId="{8EF96393-26F8-4AC2-B1F3-3BD57AB6B4BF}" destId="{D94FD745-9791-49D9-B199-D85535CC0E5F}" srcOrd="3" destOrd="0" parTransId="{FF95B90E-E2D1-4652-8E3B-31D406A7A8A3}" sibTransId="{43F252C1-2B01-4C90-B5FA-2BD470D5987F}"/>
    <dgm:cxn modelId="{87250E46-E0F3-4A83-99CA-F19EAD381AE7}" type="presOf" srcId="{8EF96393-26F8-4AC2-B1F3-3BD57AB6B4BF}" destId="{DC6F94B4-0B0E-4B4B-ADCA-7E76406AC692}" srcOrd="0" destOrd="0" presId="urn:microsoft.com/office/officeart/2005/8/layout/hProcess4"/>
    <dgm:cxn modelId="{A7ED8DF8-C15C-4045-ABA1-BDA9C7BABCC8}" srcId="{F43A2B54-5B20-4D14-A8B6-B9923C270874}" destId="{90B98A85-0668-4190-834F-9CA536439CA2}" srcOrd="1" destOrd="0" parTransId="{900FC128-8B13-4F65-AC50-89A27AD5F179}" sibTransId="{6D3EFA4D-D544-4414-83F9-D79BB6DD16D9}"/>
    <dgm:cxn modelId="{1671F12F-BB60-4D98-8D9E-6A87AEA9C4D0}" srcId="{8EF96393-26F8-4AC2-B1F3-3BD57AB6B4BF}" destId="{624F4638-0B4E-4998-87B8-CB6718B9D4A1}" srcOrd="1" destOrd="0" parTransId="{D733A112-0D70-4360-9E9A-A33A6A2CFA67}" sibTransId="{BA6361CB-D1B3-4644-9949-B44774535D19}"/>
    <dgm:cxn modelId="{11FC7E27-54F0-40D3-8BA3-D0A5EABC5087}" type="presOf" srcId="{624F4638-0B4E-4998-87B8-CB6718B9D4A1}" destId="{9AF8B89D-3058-41A3-8AFC-6A479DC9709E}" srcOrd="0" destOrd="0" presId="urn:microsoft.com/office/officeart/2005/8/layout/hProcess4"/>
    <dgm:cxn modelId="{75C7B3D8-8D5E-4B4F-9F1D-7BD3CEEB71C3}" type="presOf" srcId="{9E26B99F-45D9-405E-B80F-F31B15EC5FF5}" destId="{EB60F0C6-ADAC-4CF1-9912-C1264FF50E77}" srcOrd="0" destOrd="0" presId="urn:microsoft.com/office/officeart/2005/8/layout/hProcess4"/>
    <dgm:cxn modelId="{4DACD3FB-6E0D-46A4-8FA7-8E49E515E689}" type="presOf" srcId="{F43A2B54-5B20-4D14-A8B6-B9923C270874}" destId="{374836B4-AC9A-4B2E-8B72-04EDFDA6B400}" srcOrd="0" destOrd="0" presId="urn:microsoft.com/office/officeart/2005/8/layout/hProcess4"/>
    <dgm:cxn modelId="{0BBEB9F5-130B-4752-B27B-0F2F49BE68E0}" type="presOf" srcId="{90B98A85-0668-4190-834F-9CA536439CA2}" destId="{1C84CA09-D2EB-432F-89BA-4E19FB36EC96}" srcOrd="1" destOrd="1" presId="urn:microsoft.com/office/officeart/2005/8/layout/hProcess4"/>
    <dgm:cxn modelId="{816FC0E3-4376-477D-ADBD-1EB2851CB3D1}" type="presOf" srcId="{3685762F-8944-4B5C-A9C0-0F69A725163B}" destId="{99F80AD9-D5AD-44C8-87E4-51A9E95CF18B}" srcOrd="0" destOrd="1" presId="urn:microsoft.com/office/officeart/2005/8/layout/hProcess4"/>
    <dgm:cxn modelId="{8A6CD295-F5C5-4527-851A-755A9E10BC05}" type="presOf" srcId="{D94FD745-9791-49D9-B199-D85535CC0E5F}" destId="{F6CC92BB-F7D3-48D9-A95D-B0B87A67C43F}" srcOrd="0" destOrd="0" presId="urn:microsoft.com/office/officeart/2005/8/layout/hProcess4"/>
    <dgm:cxn modelId="{A370645B-998E-4DC2-8502-D300ABA12F0E}" type="presOf" srcId="{3685762F-8944-4B5C-A9C0-0F69A725163B}" destId="{4DE7237D-E3E0-404A-8C55-CFAB530D74AD}" srcOrd="1" destOrd="1" presId="urn:microsoft.com/office/officeart/2005/8/layout/hProcess4"/>
    <dgm:cxn modelId="{FA29A15A-D207-4F63-B403-0F827326A6D5}" srcId="{8EF96393-26F8-4AC2-B1F3-3BD57AB6B4BF}" destId="{F43A2B54-5B20-4D14-A8B6-B9923C270874}" srcOrd="2" destOrd="0" parTransId="{FB1E6824-FFF7-4286-867E-A68AA15EB2C6}" sibTransId="{3E996E1D-8E2A-4ADD-BFA8-6C22F0825082}"/>
    <dgm:cxn modelId="{3D635484-112D-4FB3-B796-61A2A4E53E02}" type="presOf" srcId="{7B12724B-5F35-41D9-A436-164052DFC5E3}" destId="{5DDA4AF9-104D-4F4F-B2A7-AAABDA889B7B}" srcOrd="0" destOrd="0" presId="urn:microsoft.com/office/officeart/2005/8/layout/hProcess4"/>
    <dgm:cxn modelId="{62BCB979-88D5-460D-8514-EFE3256268FC}" type="presOf" srcId="{8F9FAFA5-AFD3-4674-8523-9B261C1546D2}" destId="{419E60ED-81C5-4968-85EE-84DA4DAB9DB9}" srcOrd="0" destOrd="0" presId="urn:microsoft.com/office/officeart/2005/8/layout/hProcess4"/>
    <dgm:cxn modelId="{676E3ACB-C1C5-4B36-8848-DC7AE8750759}" srcId="{D94FD745-9791-49D9-B199-D85535CC0E5F}" destId="{8F9FAFA5-AFD3-4674-8523-9B261C1546D2}" srcOrd="0" destOrd="0" parTransId="{ACA7FE01-7A5E-4B32-AECA-028FB2F28EF0}" sibTransId="{8070230D-CC02-4309-8F85-4F609D9F8BFF}"/>
    <dgm:cxn modelId="{7D908F00-942B-41CB-9DDB-E04018BABCF6}" type="presOf" srcId="{AB4F1B34-3252-45B5-BB48-FA56BBEBF061}" destId="{2A4F3502-6559-42A4-ADCD-91CD741C0E9F}" srcOrd="0" destOrd="0" presId="urn:microsoft.com/office/officeart/2005/8/layout/hProcess4"/>
    <dgm:cxn modelId="{B77277F6-7764-46E5-A243-628D8158E09B}" srcId="{624F4638-0B4E-4998-87B8-CB6718B9D4A1}" destId="{B73F5D91-A373-4EE0-8883-3D0F0AFF3E3E}" srcOrd="0" destOrd="0" parTransId="{265A3E12-9003-4D72-A06A-31D2C66405A9}" sibTransId="{9179F7BC-AF10-4C84-BCAB-63828FFE7896}"/>
    <dgm:cxn modelId="{CCE21925-6373-43DD-BD47-2C3846905078}" srcId="{A35B7058-DF9D-4062-B909-312EA119DEF8}" destId="{AB4F1B34-3252-45B5-BB48-FA56BBEBF061}" srcOrd="0" destOrd="0" parTransId="{B65D5FA7-1129-44EA-94D7-CDC8B24217A3}" sibTransId="{662C0E0E-C143-4EB9-991D-AEECD94C299F}"/>
    <dgm:cxn modelId="{F8B7E5CA-2281-4E29-B914-887A79C928BE}" type="presOf" srcId="{B73F5D91-A373-4EE0-8883-3D0F0AFF3E3E}" destId="{99F80AD9-D5AD-44C8-87E4-51A9E95CF18B}" srcOrd="0" destOrd="0" presId="urn:microsoft.com/office/officeart/2005/8/layout/hProcess4"/>
    <dgm:cxn modelId="{880F2C23-ADCC-4F42-AC6A-279472B34B5D}" type="presOf" srcId="{3E996E1D-8E2A-4ADD-BFA8-6C22F0825082}" destId="{EBE2D7A3-E2EF-48A5-A653-AC850D23F14C}" srcOrd="0" destOrd="0" presId="urn:microsoft.com/office/officeart/2005/8/layout/hProcess4"/>
    <dgm:cxn modelId="{DCA077AA-42A5-4369-A958-AB056FB6B419}" type="presOf" srcId="{8F9FAFA5-AFD3-4674-8523-9B261C1546D2}" destId="{56267CC2-768D-428C-91A9-9F792C280F08}" srcOrd="1" destOrd="0" presId="urn:microsoft.com/office/officeart/2005/8/layout/hProcess4"/>
    <dgm:cxn modelId="{F26B1B62-DC8F-4D76-89BD-F6CD9C9B14CD}" type="presOf" srcId="{90B98A85-0668-4190-834F-9CA536439CA2}" destId="{5DDA4AF9-104D-4F4F-B2A7-AAABDA889B7B}" srcOrd="0" destOrd="1" presId="urn:microsoft.com/office/officeart/2005/8/layout/hProcess4"/>
    <dgm:cxn modelId="{FEDDF26F-B0ED-4844-B1AD-3087E5983D2D}" type="presOf" srcId="{AB4F1B34-3252-45B5-BB48-FA56BBEBF061}" destId="{6073A15D-2619-45EF-B299-1C41C7C5CB61}" srcOrd="1" destOrd="0" presId="urn:microsoft.com/office/officeart/2005/8/layout/hProcess4"/>
    <dgm:cxn modelId="{546948A4-FC22-4365-9B4F-B47DB8C1E796}" srcId="{8EF96393-26F8-4AC2-B1F3-3BD57AB6B4BF}" destId="{A35B7058-DF9D-4062-B909-312EA119DEF8}" srcOrd="0" destOrd="0" parTransId="{90817D9B-CE4A-4276-A800-5FFA179E1964}" sibTransId="{9E26B99F-45D9-405E-B80F-F31B15EC5FF5}"/>
    <dgm:cxn modelId="{A58CA0E9-8322-411F-BB02-66766A25C008}" type="presParOf" srcId="{DC6F94B4-0B0E-4B4B-ADCA-7E76406AC692}" destId="{9EB8254F-A1B9-4388-B62B-72AEC61EDF0C}" srcOrd="0" destOrd="0" presId="urn:microsoft.com/office/officeart/2005/8/layout/hProcess4"/>
    <dgm:cxn modelId="{D5DC164A-2D2A-4BAA-B831-32061B3E3A5D}" type="presParOf" srcId="{DC6F94B4-0B0E-4B4B-ADCA-7E76406AC692}" destId="{2CECA73B-BBC7-4E2B-BFEA-27B981C387A4}" srcOrd="1" destOrd="0" presId="urn:microsoft.com/office/officeart/2005/8/layout/hProcess4"/>
    <dgm:cxn modelId="{427BEFBD-549C-4FA7-97F9-01F9D3E65624}" type="presParOf" srcId="{DC6F94B4-0B0E-4B4B-ADCA-7E76406AC692}" destId="{6584576C-426B-403B-AB5F-2B9927D689C9}" srcOrd="2" destOrd="0" presId="urn:microsoft.com/office/officeart/2005/8/layout/hProcess4"/>
    <dgm:cxn modelId="{9037E32D-72B9-4123-8C6B-544772CD1744}" type="presParOf" srcId="{6584576C-426B-403B-AB5F-2B9927D689C9}" destId="{D01F9451-6F68-4AAA-A908-A1E1A6AA3336}" srcOrd="0" destOrd="0" presId="urn:microsoft.com/office/officeart/2005/8/layout/hProcess4"/>
    <dgm:cxn modelId="{B2DAFAEA-F75E-4549-9AFD-067F384D5D27}" type="presParOf" srcId="{D01F9451-6F68-4AAA-A908-A1E1A6AA3336}" destId="{F2BC4E0E-CC16-4C0B-86FC-D5DC6EB33EDB}" srcOrd="0" destOrd="0" presId="urn:microsoft.com/office/officeart/2005/8/layout/hProcess4"/>
    <dgm:cxn modelId="{1C231040-C1AC-4F8E-9ACD-03482FA57D91}" type="presParOf" srcId="{D01F9451-6F68-4AAA-A908-A1E1A6AA3336}" destId="{2A4F3502-6559-42A4-ADCD-91CD741C0E9F}" srcOrd="1" destOrd="0" presId="urn:microsoft.com/office/officeart/2005/8/layout/hProcess4"/>
    <dgm:cxn modelId="{C5724A93-FB9F-40FA-BF9A-ECF53AAC0B0C}" type="presParOf" srcId="{D01F9451-6F68-4AAA-A908-A1E1A6AA3336}" destId="{6073A15D-2619-45EF-B299-1C41C7C5CB61}" srcOrd="2" destOrd="0" presId="urn:microsoft.com/office/officeart/2005/8/layout/hProcess4"/>
    <dgm:cxn modelId="{4EB0CE8E-3733-4F63-A95D-CC633554DC8C}" type="presParOf" srcId="{D01F9451-6F68-4AAA-A908-A1E1A6AA3336}" destId="{267D321D-7F12-4445-BA32-571DA8B6C8C8}" srcOrd="3" destOrd="0" presId="urn:microsoft.com/office/officeart/2005/8/layout/hProcess4"/>
    <dgm:cxn modelId="{B76381F3-16BF-4656-BB28-0B76B419DB97}" type="presParOf" srcId="{D01F9451-6F68-4AAA-A908-A1E1A6AA3336}" destId="{D815BFA9-796C-4A85-94C8-ACC72AF9EF31}" srcOrd="4" destOrd="0" presId="urn:microsoft.com/office/officeart/2005/8/layout/hProcess4"/>
    <dgm:cxn modelId="{DB41FB5D-9933-4A42-BF70-84C3FB57B84E}" type="presParOf" srcId="{6584576C-426B-403B-AB5F-2B9927D689C9}" destId="{EB60F0C6-ADAC-4CF1-9912-C1264FF50E77}" srcOrd="1" destOrd="0" presId="urn:microsoft.com/office/officeart/2005/8/layout/hProcess4"/>
    <dgm:cxn modelId="{488C2C40-32B2-4DB1-BC4A-5AA4E2FA6E0D}" type="presParOf" srcId="{6584576C-426B-403B-AB5F-2B9927D689C9}" destId="{7D7662D9-36DF-4B40-881E-E1C5BB6F1789}" srcOrd="2" destOrd="0" presId="urn:microsoft.com/office/officeart/2005/8/layout/hProcess4"/>
    <dgm:cxn modelId="{FA9CD72D-581D-43F3-A509-48ED884CDB7F}" type="presParOf" srcId="{7D7662D9-36DF-4B40-881E-E1C5BB6F1789}" destId="{43B1D7C9-9ADA-4E6B-B257-8C34EF2D3C64}" srcOrd="0" destOrd="0" presId="urn:microsoft.com/office/officeart/2005/8/layout/hProcess4"/>
    <dgm:cxn modelId="{C3A025C9-4AC3-4F08-BFA1-2BC9E91B88CA}" type="presParOf" srcId="{7D7662D9-36DF-4B40-881E-E1C5BB6F1789}" destId="{99F80AD9-D5AD-44C8-87E4-51A9E95CF18B}" srcOrd="1" destOrd="0" presId="urn:microsoft.com/office/officeart/2005/8/layout/hProcess4"/>
    <dgm:cxn modelId="{93F694BE-8B4E-43C4-ACAE-A2B8EB2E0FAD}" type="presParOf" srcId="{7D7662D9-36DF-4B40-881E-E1C5BB6F1789}" destId="{4DE7237D-E3E0-404A-8C55-CFAB530D74AD}" srcOrd="2" destOrd="0" presId="urn:microsoft.com/office/officeart/2005/8/layout/hProcess4"/>
    <dgm:cxn modelId="{E1E57D86-C02D-48E5-ABCA-AB93E6692A4B}" type="presParOf" srcId="{7D7662D9-36DF-4B40-881E-E1C5BB6F1789}" destId="{9AF8B89D-3058-41A3-8AFC-6A479DC9709E}" srcOrd="3" destOrd="0" presId="urn:microsoft.com/office/officeart/2005/8/layout/hProcess4"/>
    <dgm:cxn modelId="{167461A0-699A-411B-84D3-262F999912C9}" type="presParOf" srcId="{7D7662D9-36DF-4B40-881E-E1C5BB6F1789}" destId="{26862C8C-4F81-4BFC-A6C1-EF5EBED9AC24}" srcOrd="4" destOrd="0" presId="urn:microsoft.com/office/officeart/2005/8/layout/hProcess4"/>
    <dgm:cxn modelId="{970C8B21-6D13-4867-AE36-16B3AF7C8200}" type="presParOf" srcId="{6584576C-426B-403B-AB5F-2B9927D689C9}" destId="{12F2DA9E-8BD6-4731-9D25-FDFEA90B32AB}" srcOrd="3" destOrd="0" presId="urn:microsoft.com/office/officeart/2005/8/layout/hProcess4"/>
    <dgm:cxn modelId="{84638FF4-0D94-43E8-B536-8E99B1B153E9}" type="presParOf" srcId="{6584576C-426B-403B-AB5F-2B9927D689C9}" destId="{BD47CB4F-098D-4F5A-BC68-C9DAA9CC1669}" srcOrd="4" destOrd="0" presId="urn:microsoft.com/office/officeart/2005/8/layout/hProcess4"/>
    <dgm:cxn modelId="{C43C6A14-999E-47E8-B167-6DC8052B43F1}" type="presParOf" srcId="{BD47CB4F-098D-4F5A-BC68-C9DAA9CC1669}" destId="{3174C758-99CA-42D9-A412-A12AE87AC37C}" srcOrd="0" destOrd="0" presId="urn:microsoft.com/office/officeart/2005/8/layout/hProcess4"/>
    <dgm:cxn modelId="{329581C7-4018-4D0A-B734-5563224C776C}" type="presParOf" srcId="{BD47CB4F-098D-4F5A-BC68-C9DAA9CC1669}" destId="{5DDA4AF9-104D-4F4F-B2A7-AAABDA889B7B}" srcOrd="1" destOrd="0" presId="urn:microsoft.com/office/officeart/2005/8/layout/hProcess4"/>
    <dgm:cxn modelId="{EC7502D0-E69C-4453-ABC9-135F56B6EF95}" type="presParOf" srcId="{BD47CB4F-098D-4F5A-BC68-C9DAA9CC1669}" destId="{1C84CA09-D2EB-432F-89BA-4E19FB36EC96}" srcOrd="2" destOrd="0" presId="urn:microsoft.com/office/officeart/2005/8/layout/hProcess4"/>
    <dgm:cxn modelId="{7943F8BC-E9D3-4AE3-9EF5-2EF582AC25BA}" type="presParOf" srcId="{BD47CB4F-098D-4F5A-BC68-C9DAA9CC1669}" destId="{374836B4-AC9A-4B2E-8B72-04EDFDA6B400}" srcOrd="3" destOrd="0" presId="urn:microsoft.com/office/officeart/2005/8/layout/hProcess4"/>
    <dgm:cxn modelId="{33E6CB6D-7137-49F1-B764-66E512EB3F8F}" type="presParOf" srcId="{BD47CB4F-098D-4F5A-BC68-C9DAA9CC1669}" destId="{925AD82A-438D-4FB2-B097-4A97B00B2509}" srcOrd="4" destOrd="0" presId="urn:microsoft.com/office/officeart/2005/8/layout/hProcess4"/>
    <dgm:cxn modelId="{FAC0E0D7-295F-4067-8723-93153B47DCB8}" type="presParOf" srcId="{6584576C-426B-403B-AB5F-2B9927D689C9}" destId="{EBE2D7A3-E2EF-48A5-A653-AC850D23F14C}" srcOrd="5" destOrd="0" presId="urn:microsoft.com/office/officeart/2005/8/layout/hProcess4"/>
    <dgm:cxn modelId="{B9C29F5B-473D-424B-910D-C003D06BA122}" type="presParOf" srcId="{6584576C-426B-403B-AB5F-2B9927D689C9}" destId="{0450F744-AAE3-43F3-92F2-950D0774BF77}" srcOrd="6" destOrd="0" presId="urn:microsoft.com/office/officeart/2005/8/layout/hProcess4"/>
    <dgm:cxn modelId="{51E213A9-BDA3-4065-B259-4D4699C55C64}" type="presParOf" srcId="{0450F744-AAE3-43F3-92F2-950D0774BF77}" destId="{2975C41B-5F4B-4D97-A264-4AD092862BA9}" srcOrd="0" destOrd="0" presId="urn:microsoft.com/office/officeart/2005/8/layout/hProcess4"/>
    <dgm:cxn modelId="{4FDA4359-337D-4B06-9AC7-E02F6D15F9D0}" type="presParOf" srcId="{0450F744-AAE3-43F3-92F2-950D0774BF77}" destId="{419E60ED-81C5-4968-85EE-84DA4DAB9DB9}" srcOrd="1" destOrd="0" presId="urn:microsoft.com/office/officeart/2005/8/layout/hProcess4"/>
    <dgm:cxn modelId="{3B260A56-6C56-4A01-990D-3E4963F1CF1A}" type="presParOf" srcId="{0450F744-AAE3-43F3-92F2-950D0774BF77}" destId="{56267CC2-768D-428C-91A9-9F792C280F08}" srcOrd="2" destOrd="0" presId="urn:microsoft.com/office/officeart/2005/8/layout/hProcess4"/>
    <dgm:cxn modelId="{4D298942-537A-4892-931A-E1BFB9FCABF1}" type="presParOf" srcId="{0450F744-AAE3-43F3-92F2-950D0774BF77}" destId="{F6CC92BB-F7D3-48D9-A95D-B0B87A67C43F}" srcOrd="3" destOrd="0" presId="urn:microsoft.com/office/officeart/2005/8/layout/hProcess4"/>
    <dgm:cxn modelId="{2913AD88-11E8-4231-B1BD-D769B77EA986}" type="presParOf" srcId="{0450F744-AAE3-43F3-92F2-950D0774BF77}" destId="{A16AAE80-8EFE-45EA-924C-CCC3D526780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F3502-6559-42A4-ADCD-91CD741C0E9F}">
      <dsp:nvSpPr>
        <dsp:cNvPr id="0" name=""/>
        <dsp:cNvSpPr/>
      </dsp:nvSpPr>
      <dsp:spPr>
        <a:xfrm>
          <a:off x="990" y="1571026"/>
          <a:ext cx="1677892" cy="138391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Delay calculated out of the maximum cross-correlation between the YSI and the CGM</a:t>
          </a:r>
          <a:endParaRPr lang="en-US" sz="1200" kern="1200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32838" y="1602874"/>
        <a:ext cx="1614196" cy="1023662"/>
      </dsp:txXfrm>
    </dsp:sp>
    <dsp:sp modelId="{EB60F0C6-ADAC-4CF1-9912-C1264FF50E77}">
      <dsp:nvSpPr>
        <dsp:cNvPr id="0" name=""/>
        <dsp:cNvSpPr/>
      </dsp:nvSpPr>
      <dsp:spPr>
        <a:xfrm>
          <a:off x="950326" y="1923632"/>
          <a:ext cx="1816423" cy="1816423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7D321D-7F12-4445-BA32-571DA8B6C8C8}">
      <dsp:nvSpPr>
        <dsp:cNvPr id="0" name=""/>
        <dsp:cNvSpPr/>
      </dsp:nvSpPr>
      <dsp:spPr>
        <a:xfrm>
          <a:off x="373855" y="2658384"/>
          <a:ext cx="1491460" cy="593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Time delay</a:t>
          </a:r>
          <a:endParaRPr lang="en-US" sz="1900" kern="1200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391226" y="2675755"/>
        <a:ext cx="1456718" cy="558362"/>
      </dsp:txXfrm>
    </dsp:sp>
    <dsp:sp modelId="{99F80AD9-D5AD-44C8-87E4-51A9E95CF18B}">
      <dsp:nvSpPr>
        <dsp:cNvPr id="0" name=""/>
        <dsp:cNvSpPr/>
      </dsp:nvSpPr>
      <dsp:spPr>
        <a:xfrm>
          <a:off x="2122088" y="1571026"/>
          <a:ext cx="1677892" cy="138391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Mean error related to the YSI signal gradient</a:t>
          </a:r>
          <a:endParaRPr lang="en-US" sz="1200" kern="1200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Error standard deviation related to the YSI signal</a:t>
          </a:r>
          <a:endParaRPr lang="en-US" sz="1200" kern="1200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2153936" y="1899426"/>
        <a:ext cx="1614196" cy="1023662"/>
      </dsp:txXfrm>
    </dsp:sp>
    <dsp:sp modelId="{12F2DA9E-8BD6-4731-9D25-FDFEA90B32AB}">
      <dsp:nvSpPr>
        <dsp:cNvPr id="0" name=""/>
        <dsp:cNvSpPr/>
      </dsp:nvSpPr>
      <dsp:spPr>
        <a:xfrm>
          <a:off x="3057442" y="731644"/>
          <a:ext cx="2030821" cy="2030821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F8B89D-3058-41A3-8AFC-6A479DC9709E}">
      <dsp:nvSpPr>
        <dsp:cNvPr id="0" name=""/>
        <dsp:cNvSpPr/>
      </dsp:nvSpPr>
      <dsp:spPr>
        <a:xfrm>
          <a:off x="2494953" y="1274474"/>
          <a:ext cx="1491460" cy="593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Stationarity</a:t>
          </a:r>
          <a:endParaRPr lang="en-US" sz="1900" kern="1200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2512324" y="1291845"/>
        <a:ext cx="1456718" cy="558362"/>
      </dsp:txXfrm>
    </dsp:sp>
    <dsp:sp modelId="{5DDA4AF9-104D-4F4F-B2A7-AAABDA889B7B}">
      <dsp:nvSpPr>
        <dsp:cNvPr id="0" name=""/>
        <dsp:cNvSpPr/>
      </dsp:nvSpPr>
      <dsp:spPr>
        <a:xfrm>
          <a:off x="4243186" y="1571026"/>
          <a:ext cx="1677892" cy="138391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Leptokurtic statistical distribution fitting</a:t>
          </a:r>
          <a:endParaRPr lang="en-US" sz="1200" kern="1200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Four distributions: Normal, Log-normal, Weibull, Logistic</a:t>
          </a:r>
          <a:endParaRPr lang="en-US" sz="1200" kern="1200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4275034" y="1602874"/>
        <a:ext cx="1614196" cy="1023662"/>
      </dsp:txXfrm>
    </dsp:sp>
    <dsp:sp modelId="{EBE2D7A3-E2EF-48A5-A653-AC850D23F14C}">
      <dsp:nvSpPr>
        <dsp:cNvPr id="0" name=""/>
        <dsp:cNvSpPr/>
      </dsp:nvSpPr>
      <dsp:spPr>
        <a:xfrm>
          <a:off x="5192522" y="1923632"/>
          <a:ext cx="1816423" cy="1816423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4836B4-AC9A-4B2E-8B72-04EDFDA6B400}">
      <dsp:nvSpPr>
        <dsp:cNvPr id="0" name=""/>
        <dsp:cNvSpPr/>
      </dsp:nvSpPr>
      <dsp:spPr>
        <a:xfrm>
          <a:off x="4616051" y="2658384"/>
          <a:ext cx="1491460" cy="593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Distribution</a:t>
          </a:r>
          <a:endParaRPr lang="en-US" sz="1900" kern="1200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4633422" y="2675755"/>
        <a:ext cx="1456718" cy="558362"/>
      </dsp:txXfrm>
    </dsp:sp>
    <dsp:sp modelId="{419E60ED-81C5-4968-85EE-84DA4DAB9DB9}">
      <dsp:nvSpPr>
        <dsp:cNvPr id="0" name=""/>
        <dsp:cNvSpPr/>
      </dsp:nvSpPr>
      <dsp:spPr>
        <a:xfrm>
          <a:off x="6364284" y="1571026"/>
          <a:ext cx="1677892" cy="138391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AR model fitting of the signal</a:t>
          </a:r>
          <a:endParaRPr lang="en-US" sz="1200" kern="1200" noProof="0" dirty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6396132" y="1899426"/>
        <a:ext cx="1614196" cy="1023662"/>
      </dsp:txXfrm>
    </dsp:sp>
    <dsp:sp modelId="{F6CC92BB-F7D3-48D9-A95D-B0B87A67C43F}">
      <dsp:nvSpPr>
        <dsp:cNvPr id="0" name=""/>
        <dsp:cNvSpPr/>
      </dsp:nvSpPr>
      <dsp:spPr>
        <a:xfrm>
          <a:off x="6737149" y="1274474"/>
          <a:ext cx="1491460" cy="593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rPr>
            <a:t>Time-Correlation</a:t>
          </a:r>
          <a:endParaRPr lang="en-US" sz="1900" kern="1200" noProof="0">
            <a:latin typeface="Linux Libertine" panose="02000503000000000000" pitchFamily="2" charset="0"/>
            <a:ea typeface="Linux Libertine" panose="02000503000000000000" pitchFamily="2" charset="0"/>
            <a:cs typeface="Linux Libertine" panose="02000503000000000000" pitchFamily="2" charset="0"/>
          </a:endParaRPr>
        </a:p>
      </dsp:txBody>
      <dsp:txXfrm>
        <a:off x="6754520" y="1291845"/>
        <a:ext cx="1456718" cy="558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2FEB-E98B-4BD8-8ED3-88041579BBB5}" type="datetimeFigureOut">
              <a:rPr lang="ca-ES" smtClean="0"/>
              <a:t>19/05/2015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61F6A-8B4A-46DA-9301-F9E9BAEAE85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429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784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Note </a:t>
            </a:r>
            <a:r>
              <a:rPr lang="es-ES" dirty="0" err="1" smtClean="0"/>
              <a:t>that</a:t>
            </a:r>
            <a:r>
              <a:rPr lang="es-ES" dirty="0" smtClean="0"/>
              <a:t> more </a:t>
            </a:r>
            <a:r>
              <a:rPr lang="es-ES" dirty="0" err="1" smtClean="0"/>
              <a:t>parameters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necessarily</a:t>
            </a:r>
            <a:r>
              <a:rPr lang="es-ES" baseline="0" dirty="0" smtClean="0"/>
              <a:t> mean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identifiability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586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Mencionar que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resultats</a:t>
            </a:r>
            <a:r>
              <a:rPr lang="es-ES" dirty="0" smtClean="0"/>
              <a:t> 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disseny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d’experiments</a:t>
            </a:r>
            <a:r>
              <a:rPr lang="es-ES" baseline="0" dirty="0" smtClean="0"/>
              <a:t> es va publicar al UKACC </a:t>
            </a:r>
            <a:r>
              <a:rPr lang="es-ES" baseline="0" dirty="0" err="1" smtClean="0"/>
              <a:t>l’any</a:t>
            </a:r>
            <a:r>
              <a:rPr lang="es-ES" baseline="0" dirty="0" smtClean="0"/>
              <a:t> 2010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5831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Amb</a:t>
            </a:r>
            <a:r>
              <a:rPr lang="es-ES" baseline="0" smtClean="0"/>
              <a:t> </a:t>
            </a:r>
            <a:r>
              <a:rPr lang="es-ES" baseline="0" dirty="0" err="1" smtClean="0"/>
              <a:t>aquest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protocol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minimitzem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risc</a:t>
            </a:r>
            <a:r>
              <a:rPr lang="es-ES" baseline="0" dirty="0" smtClean="0"/>
              <a:t> per al </a:t>
            </a:r>
            <a:r>
              <a:rPr lang="es-ES" baseline="0" dirty="0" err="1" smtClean="0"/>
              <a:t>pacient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diabetic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4919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9528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resultats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tot</a:t>
            </a:r>
            <a:r>
              <a:rPr lang="es-ES" baseline="0" dirty="0" smtClean="0"/>
              <a:t> el </a:t>
            </a:r>
            <a:r>
              <a:rPr lang="es-ES" baseline="0" dirty="0" err="1" smtClean="0"/>
              <a:t>modelat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dels</a:t>
            </a:r>
            <a:r>
              <a:rPr lang="es-ES" baseline="0" dirty="0" smtClean="0"/>
              <a:t> CGM han </a:t>
            </a:r>
            <a:r>
              <a:rPr lang="es-ES" baseline="0" dirty="0" err="1" smtClean="0"/>
              <a:t>estat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publicats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Biomedical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Signals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processing</a:t>
            </a:r>
            <a:r>
              <a:rPr lang="es-ES" baseline="0" dirty="0" smtClean="0"/>
              <a:t> &amp; control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44028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6475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Relacionar la </a:t>
            </a:r>
            <a:r>
              <a:rPr lang="es-ES" dirty="0" err="1" smtClean="0"/>
              <a:t>decisió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el CGM i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errors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modelat</a:t>
            </a:r>
            <a:endParaRPr lang="es-ES" baseline="0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369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 err="1" smtClean="0"/>
              <a:t>identificació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clàsica</a:t>
            </a:r>
            <a:r>
              <a:rPr lang="es-ES" baseline="0" dirty="0" smtClean="0"/>
              <a:t> te error </a:t>
            </a:r>
            <a:r>
              <a:rPr lang="es-ES" baseline="0" dirty="0" err="1" smtClean="0"/>
              <a:t>màxim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perque</a:t>
            </a:r>
            <a:r>
              <a:rPr lang="es-ES" baseline="0" dirty="0" smtClean="0"/>
              <a:t> es </a:t>
            </a:r>
            <a:r>
              <a:rPr lang="es-ES" baseline="0" dirty="0" err="1" smtClean="0"/>
              <a:t>impossible</a:t>
            </a:r>
            <a:r>
              <a:rPr lang="es-ES" baseline="0" dirty="0" smtClean="0"/>
              <a:t> que la curva pase per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punts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85007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els</a:t>
            </a:r>
            <a:r>
              <a:rPr lang="es-ES" baseline="0" dirty="0" smtClean="0"/>
              <a:t> nombres </a:t>
            </a:r>
            <a:r>
              <a:rPr lang="es-ES" baseline="0" dirty="0" err="1" smtClean="0"/>
              <a:t>com</a:t>
            </a:r>
            <a:r>
              <a:rPr lang="es-ES" baseline="0" dirty="0" smtClean="0"/>
              <a:t> a referencies </a:t>
            </a:r>
            <a:r>
              <a:rPr lang="es-ES" baseline="0" dirty="0" err="1" smtClean="0"/>
              <a:t>futures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72501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Proba de </a:t>
            </a:r>
            <a:r>
              <a:rPr lang="es-ES" dirty="0" err="1" smtClean="0"/>
              <a:t>concepte</a:t>
            </a:r>
            <a:r>
              <a:rPr lang="es-ES" dirty="0" smtClean="0"/>
              <a:t> de la </a:t>
            </a:r>
            <a:r>
              <a:rPr lang="es-ES" dirty="0" err="1" smtClean="0"/>
              <a:t>metodologia</a:t>
            </a:r>
            <a:endParaRPr lang="en-US" dirty="0" smtClean="0"/>
          </a:p>
          <a:p>
            <a:r>
              <a:rPr lang="es-ES" dirty="0" err="1" smtClean="0"/>
              <a:t>Aqueste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proves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publicades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symposium</a:t>
            </a:r>
            <a:r>
              <a:rPr lang="es-ES" baseline="0" dirty="0" smtClean="0"/>
              <a:t> BMS al 2012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1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variability</a:t>
            </a:r>
            <a:r>
              <a:rPr lang="es-ES" baseline="0" dirty="0" smtClean="0"/>
              <a:t> in diabetes</a:t>
            </a:r>
          </a:p>
          <a:p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repeat</a:t>
            </a:r>
            <a:r>
              <a:rPr lang="es-ES" baseline="0" dirty="0" smtClean="0"/>
              <a:t> T1DM </a:t>
            </a:r>
            <a:r>
              <a:rPr lang="es-ES" baseline="0" dirty="0" err="1" smtClean="0"/>
              <a:t>every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Objectives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results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0335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Aquestes</a:t>
            </a:r>
            <a:r>
              <a:rPr lang="es-ES" dirty="0" smtClean="0"/>
              <a:t> </a:t>
            </a:r>
            <a:r>
              <a:rPr lang="es-ES" dirty="0" err="1" smtClean="0"/>
              <a:t>proves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publicades</a:t>
            </a:r>
            <a:r>
              <a:rPr lang="es-ES" baseline="0" dirty="0" smtClean="0"/>
              <a:t> al </a:t>
            </a:r>
            <a:r>
              <a:rPr lang="es-ES" baseline="0" dirty="0" err="1" smtClean="0"/>
              <a:t>journal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Biomedical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signal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processing</a:t>
            </a:r>
            <a:r>
              <a:rPr lang="es-ES" baseline="0" dirty="0" smtClean="0"/>
              <a:t> &amp; control al 2013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40038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Introduir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correlació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creuada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2013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62523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8691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Introduir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posibilitat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sobreestimació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l’amplaria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8691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Donat</a:t>
            </a:r>
            <a:r>
              <a:rPr lang="es-ES" dirty="0" smtClean="0"/>
              <a:t> un </a:t>
            </a:r>
            <a:r>
              <a:rPr lang="es-ES" dirty="0" err="1" smtClean="0"/>
              <a:t>lot</a:t>
            </a:r>
            <a:r>
              <a:rPr lang="es-ES" dirty="0" smtClean="0"/>
              <a:t> de 3 </a:t>
            </a:r>
            <a:r>
              <a:rPr lang="es-ES" dirty="0" err="1" smtClean="0"/>
              <a:t>periodes</a:t>
            </a:r>
            <a:r>
              <a:rPr lang="es-ES" baseline="0" dirty="0" smtClean="0"/>
              <a:t> </a:t>
            </a:r>
            <a:r>
              <a:rPr lang="es-ES" dirty="0" err="1" smtClean="0"/>
              <a:t>postprandials</a:t>
            </a:r>
            <a:endParaRPr lang="es-ES" dirty="0" smtClean="0"/>
          </a:p>
          <a:p>
            <a:r>
              <a:rPr lang="es-ES" dirty="0" smtClean="0"/>
              <a:t>Destacar</a:t>
            </a:r>
            <a:r>
              <a:rPr lang="es-ES" baseline="0" dirty="0" smtClean="0"/>
              <a:t> que </a:t>
            </a:r>
            <a:r>
              <a:rPr lang="es-ES" baseline="0" dirty="0" err="1" smtClean="0"/>
              <a:t>aquest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pot</a:t>
            </a:r>
            <a:r>
              <a:rPr lang="es-ES" baseline="0" dirty="0" smtClean="0"/>
              <a:t> ser </a:t>
            </a:r>
            <a:r>
              <a:rPr lang="es-ES" baseline="0" dirty="0" err="1" smtClean="0"/>
              <a:t>aplicat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qualsevol</a:t>
            </a:r>
            <a:r>
              <a:rPr lang="es-ES" baseline="0" dirty="0" smtClean="0"/>
              <a:t> set de </a:t>
            </a:r>
            <a:r>
              <a:rPr lang="es-ES" baseline="0" dirty="0" err="1" smtClean="0"/>
              <a:t>dades</a:t>
            </a:r>
            <a:r>
              <a:rPr lang="es-ES" baseline="0" dirty="0" smtClean="0"/>
              <a:t> que es </a:t>
            </a:r>
            <a:r>
              <a:rPr lang="es-ES" baseline="0" dirty="0" err="1" smtClean="0"/>
              <a:t>devideix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lots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No </a:t>
            </a:r>
            <a:r>
              <a:rPr lang="es-ES" baseline="0" dirty="0" err="1" smtClean="0"/>
              <a:t>dir</a:t>
            </a:r>
            <a:r>
              <a:rPr lang="es-ES" baseline="0" dirty="0" smtClean="0"/>
              <a:t> que es </a:t>
            </a:r>
            <a:r>
              <a:rPr lang="es-ES" baseline="0" dirty="0" err="1" smtClean="0"/>
              <a:t>dificil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d’explicar</a:t>
            </a:r>
            <a:r>
              <a:rPr lang="es-ES" baseline="0" dirty="0" smtClean="0"/>
              <a:t>. Es </a:t>
            </a:r>
            <a:r>
              <a:rPr lang="es-ES" baseline="0" dirty="0" err="1" smtClean="0"/>
              <a:t>complexe</a:t>
            </a:r>
            <a:r>
              <a:rPr lang="es-ES" baseline="0" dirty="0" smtClean="0"/>
              <a:t>, i </a:t>
            </a:r>
            <a:r>
              <a:rPr lang="es-ES" baseline="0" dirty="0" err="1" smtClean="0"/>
              <a:t>matematicament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s’explica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aquestes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equacions</a:t>
            </a: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20984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Introduir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posibilitat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sobreestimació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l’amplaria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61622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Cada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d’aquests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fronts</a:t>
            </a:r>
            <a:r>
              <a:rPr lang="es-ES" baseline="0" dirty="0" smtClean="0"/>
              <a:t> de Pareto </a:t>
            </a:r>
            <a:r>
              <a:rPr lang="es-ES" baseline="0" dirty="0" err="1" smtClean="0"/>
              <a:t>s’ha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obtés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amb</a:t>
            </a:r>
            <a:r>
              <a:rPr lang="es-ES" baseline="0" dirty="0" smtClean="0"/>
              <a:t> una gamma distinta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95520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Transparencia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clau</a:t>
            </a:r>
            <a:r>
              <a:rPr lang="es-ES" baseline="0" dirty="0" smtClean="0"/>
              <a:t> de la </a:t>
            </a:r>
            <a:r>
              <a:rPr lang="es-ES" baseline="0" smtClean="0"/>
              <a:t>presentació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40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242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Emprar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optimització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mult-objectiu</a:t>
            </a:r>
            <a:r>
              <a:rPr lang="es-ES" baseline="0" dirty="0" smtClean="0"/>
              <a:t> significa superar les </a:t>
            </a:r>
            <a:r>
              <a:rPr lang="es-ES" baseline="0" dirty="0" err="1" smtClean="0"/>
              <a:t>dificultats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tècniques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7522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10% </a:t>
            </a:r>
            <a:r>
              <a:rPr lang="es-ES" dirty="0" err="1" smtClean="0"/>
              <a:t>type</a:t>
            </a:r>
            <a:r>
              <a:rPr lang="es-ES" baseline="0" dirty="0" smtClean="0"/>
              <a:t> 1</a:t>
            </a:r>
          </a:p>
          <a:p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dangerous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Diabetes </a:t>
            </a:r>
            <a:r>
              <a:rPr lang="es-ES" baseline="0" dirty="0" err="1" smtClean="0"/>
              <a:t>nowadays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real </a:t>
            </a:r>
            <a:r>
              <a:rPr lang="es-ES" baseline="0" dirty="0" err="1" smtClean="0"/>
              <a:t>problem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623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err="1" smtClean="0"/>
              <a:t>Pancreas</a:t>
            </a:r>
            <a:r>
              <a:rPr lang="ca-ES" dirty="0" smtClean="0"/>
              <a:t> is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main</a:t>
            </a:r>
            <a:r>
              <a:rPr lang="ca-ES" dirty="0" smtClean="0"/>
              <a:t> control agent in</a:t>
            </a:r>
            <a:r>
              <a:rPr lang="ca-ES" baseline="0" dirty="0" smtClean="0"/>
              <a:t> </a:t>
            </a:r>
            <a:r>
              <a:rPr lang="ca-ES" baseline="0" dirty="0" err="1" smtClean="0"/>
              <a:t>glucose</a:t>
            </a:r>
            <a:r>
              <a:rPr lang="ca-ES" baseline="0" dirty="0" smtClean="0"/>
              <a:t> </a:t>
            </a:r>
            <a:r>
              <a:rPr lang="ca-ES" baseline="0" dirty="0" err="1" smtClean="0"/>
              <a:t>homeostasis</a:t>
            </a:r>
            <a:r>
              <a:rPr lang="ca-ES" baseline="0" dirty="0" smtClean="0"/>
              <a:t>.</a:t>
            </a:r>
            <a:endParaRPr lang="ca-ES" dirty="0" smtClean="0"/>
          </a:p>
          <a:p>
            <a:r>
              <a:rPr lang="ca-ES" dirty="0" err="1" smtClean="0"/>
              <a:t>Click</a:t>
            </a:r>
            <a:r>
              <a:rPr lang="ca-ES" baseline="0" dirty="0" smtClean="0"/>
              <a:t> </a:t>
            </a:r>
            <a:r>
              <a:rPr lang="ca-ES" baseline="0" dirty="0" err="1" smtClean="0"/>
              <a:t>again</a:t>
            </a:r>
            <a:r>
              <a:rPr lang="ca-ES" baseline="0" dirty="0" smtClean="0"/>
              <a:t> for </a:t>
            </a:r>
            <a:r>
              <a:rPr lang="ca-ES" baseline="0" dirty="0" err="1" smtClean="0"/>
              <a:t>the</a:t>
            </a:r>
            <a:r>
              <a:rPr lang="ca-ES" baseline="0" dirty="0" smtClean="0"/>
              <a:t> </a:t>
            </a:r>
            <a:r>
              <a:rPr lang="ca-ES" baseline="0" dirty="0" err="1" smtClean="0"/>
              <a:t>cross</a:t>
            </a:r>
            <a:r>
              <a:rPr lang="ca-ES" baseline="0" dirty="0" smtClean="0"/>
              <a:t> over </a:t>
            </a:r>
            <a:r>
              <a:rPr lang="ca-ES" baseline="0" dirty="0" err="1" smtClean="0"/>
              <a:t>the</a:t>
            </a:r>
            <a:r>
              <a:rPr lang="ca-ES" baseline="0" dirty="0" smtClean="0"/>
              <a:t> </a:t>
            </a:r>
            <a:r>
              <a:rPr lang="ca-ES" baseline="0" dirty="0" err="1" smtClean="0"/>
              <a:t>pancreas</a:t>
            </a:r>
            <a:r>
              <a:rPr lang="ca-ES" baseline="0" dirty="0" smtClean="0"/>
              <a:t>.</a:t>
            </a:r>
          </a:p>
          <a:p>
            <a:r>
              <a:rPr lang="ca-ES" baseline="0" dirty="0" err="1" smtClean="0"/>
              <a:t>Click</a:t>
            </a:r>
            <a:r>
              <a:rPr lang="ca-ES" baseline="0" dirty="0" smtClean="0"/>
              <a:t> </a:t>
            </a:r>
            <a:r>
              <a:rPr lang="ca-ES" baseline="0" dirty="0" err="1" smtClean="0"/>
              <a:t>again</a:t>
            </a:r>
            <a:r>
              <a:rPr lang="ca-ES" baseline="0" dirty="0" smtClean="0"/>
              <a:t> for </a:t>
            </a:r>
            <a:r>
              <a:rPr lang="ca-ES" baseline="0" dirty="0" err="1" smtClean="0"/>
              <a:t>highlighting</a:t>
            </a:r>
            <a:r>
              <a:rPr lang="ca-ES" baseline="0" dirty="0" smtClean="0"/>
              <a:t> </a:t>
            </a:r>
            <a:r>
              <a:rPr lang="ca-ES" baseline="0" dirty="0" err="1" smtClean="0"/>
              <a:t>the</a:t>
            </a:r>
            <a:r>
              <a:rPr lang="ca-ES" baseline="0" dirty="0" smtClean="0"/>
              <a:t> </a:t>
            </a:r>
            <a:r>
              <a:rPr lang="ca-ES" baseline="0" dirty="0" err="1" smtClean="0"/>
              <a:t>last</a:t>
            </a:r>
            <a:r>
              <a:rPr lang="ca-ES" baseline="0" dirty="0" smtClean="0"/>
              <a:t> </a:t>
            </a:r>
            <a:r>
              <a:rPr lang="ca-ES" baseline="0" dirty="0" err="1" smtClean="0"/>
              <a:t>sentence</a:t>
            </a:r>
            <a:r>
              <a:rPr lang="ca-ES" baseline="0" dirty="0" smtClean="0"/>
              <a:t>.</a:t>
            </a:r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7548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Explain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glucose</a:t>
            </a:r>
            <a:r>
              <a:rPr lang="es-ES" baseline="0" dirty="0" smtClean="0"/>
              <a:t> and safety </a:t>
            </a:r>
            <a:r>
              <a:rPr lang="es-ES" baseline="0" dirty="0" err="1" smtClean="0"/>
              <a:t>concerns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patient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Hypo</a:t>
            </a:r>
            <a:r>
              <a:rPr lang="es-ES" baseline="0" dirty="0" smtClean="0"/>
              <a:t> Eu &amp; </a:t>
            </a:r>
            <a:r>
              <a:rPr lang="es-ES" baseline="0" dirty="0" err="1" smtClean="0"/>
              <a:t>Hyperglycemia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Over</a:t>
            </a:r>
            <a:r>
              <a:rPr lang="es-ES" baseline="0" dirty="0" smtClean="0"/>
              <a:t> 140 mg/dl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hyperglycemia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439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</a:t>
            </a:r>
            <a:r>
              <a:rPr lang="es-ES" dirty="0" err="1" smtClean="0"/>
              <a:t>Sensoring</a:t>
            </a:r>
            <a:r>
              <a:rPr lang="es-ES" dirty="0" smtClean="0"/>
              <a:t>”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word</a:t>
            </a:r>
            <a:endParaRPr lang="en-US" baseline="0" dirty="0" smtClean="0"/>
          </a:p>
          <a:p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disturbances</a:t>
            </a:r>
            <a:r>
              <a:rPr lang="es-ES" baseline="0" dirty="0" smtClean="0"/>
              <a:t>, introduce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postprandial </a:t>
            </a:r>
            <a:r>
              <a:rPr lang="es-ES" baseline="0" dirty="0" err="1" smtClean="0"/>
              <a:t>period</a:t>
            </a:r>
            <a:r>
              <a:rPr lang="es-ES" baseline="0" dirty="0" smtClean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08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Cambridge</a:t>
            </a:r>
            <a:r>
              <a:rPr lang="es-ES" baseline="0" dirty="0" smtClean="0"/>
              <a:t> i UVA son </a:t>
            </a:r>
            <a:r>
              <a:rPr lang="es-ES" baseline="0" dirty="0" err="1" smtClean="0"/>
              <a:t>models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aplicats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simuladors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pacients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virtuals</a:t>
            </a:r>
            <a:endParaRPr lang="es-ES" baseline="0" dirty="0" smtClean="0"/>
          </a:p>
          <a:p>
            <a:r>
              <a:rPr lang="es-ES" baseline="0" dirty="0" err="1" smtClean="0"/>
              <a:t>Resposta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pq</a:t>
            </a:r>
            <a:r>
              <a:rPr lang="es-ES" baseline="0" dirty="0" smtClean="0"/>
              <a:t> Cambridge i no UVA: </a:t>
            </a:r>
            <a:r>
              <a:rPr lang="es-ES" baseline="0" dirty="0" err="1" smtClean="0"/>
              <a:t>Mateixa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Complexitat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dos </a:t>
            </a:r>
            <a:r>
              <a:rPr lang="es-ES" baseline="0" dirty="0" err="1" smtClean="0"/>
              <a:t>validats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poblacionalment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tots</a:t>
            </a:r>
            <a:r>
              <a:rPr lang="es-ES" baseline="0" dirty="0" smtClean="0"/>
              <a:t> dos </a:t>
            </a:r>
            <a:r>
              <a:rPr lang="es-ES" baseline="0" dirty="0" err="1" smtClean="0"/>
              <a:t>aplicats</a:t>
            </a:r>
            <a:r>
              <a:rPr lang="es-ES" baseline="0" dirty="0" smtClean="0"/>
              <a:t> a bucle </a:t>
            </a:r>
            <a:r>
              <a:rPr lang="es-ES" baseline="0" dirty="0" err="1" smtClean="0"/>
              <a:t>tancat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Raons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pràctiques</a:t>
            </a:r>
            <a:r>
              <a:rPr lang="es-ES" baseline="0" dirty="0" smtClean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759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Donar</a:t>
            </a:r>
            <a:r>
              <a:rPr lang="es-ES" baseline="0" dirty="0" smtClean="0"/>
              <a:t> entrada a la </a:t>
            </a:r>
            <a:r>
              <a:rPr lang="es-ES" baseline="0" dirty="0" err="1" smtClean="0"/>
              <a:t>següent</a:t>
            </a:r>
            <a:r>
              <a:rPr lang="es-ES" baseline="0" dirty="0" smtClean="0"/>
              <a:t> transparencia sobre </a:t>
            </a:r>
            <a:r>
              <a:rPr lang="es-ES" baseline="0" dirty="0" err="1" smtClean="0"/>
              <a:t>l’assaig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kirchsteiger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93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Només</a:t>
            </a:r>
            <a:r>
              <a:rPr lang="es-ES" dirty="0" smtClean="0"/>
              <a:t> mencionar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equacions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1F6A-8B4A-46DA-9301-F9E9BAEAE857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152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1700808"/>
            <a:ext cx="684076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4869160"/>
            <a:ext cx="6480720" cy="10081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8D7C-B3D4-43B4-B618-43E15C32C751}" type="datetime1">
              <a:rPr lang="es-ES" smtClean="0"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0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358-7DAE-4371-BDC3-59C5FD869EAB}" type="datetime1">
              <a:rPr lang="es-ES" smtClean="0"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3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8DAF-D44F-4424-AEFD-41050B4BB6B4}" type="datetime1">
              <a:rPr lang="es-ES" smtClean="0"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65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Haga</a:t>
            </a:r>
            <a:r>
              <a:rPr lang="en-US" noProof="0" dirty="0" smtClean="0"/>
              <a:t> </a:t>
            </a:r>
            <a:r>
              <a:rPr lang="en-US" noProof="0" dirty="0" err="1" smtClean="0"/>
              <a:t>clic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modificar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título</a:t>
            </a:r>
            <a:r>
              <a:rPr lang="en-US" noProof="0" dirty="0" smtClean="0"/>
              <a:t> del </a:t>
            </a:r>
            <a:r>
              <a:rPr lang="en-US" noProof="0" dirty="0" err="1" smtClean="0"/>
              <a:t>patrón</a:t>
            </a:r>
            <a:endParaRPr lang="en-US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Haga</a:t>
            </a:r>
            <a:r>
              <a:rPr lang="en-US" noProof="0" dirty="0" smtClean="0"/>
              <a:t> </a:t>
            </a:r>
            <a:r>
              <a:rPr lang="en-US" noProof="0" dirty="0" err="1" smtClean="0"/>
              <a:t>clic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modificar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del </a:t>
            </a:r>
            <a:r>
              <a:rPr lang="en-US" noProof="0" dirty="0" err="1" smtClean="0"/>
              <a:t>patrón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Tercer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3"/>
            <a:r>
              <a:rPr lang="en-US" noProof="0" dirty="0" smtClean="0"/>
              <a:t>Cuarto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Quinto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EC2C-5391-469C-8402-7FDE6EC70AA2}" type="datetime1">
              <a:rPr lang="es-ES" smtClean="0"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5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67656-9F6E-4C49-A276-4960882DCFF0}" type="datetime1">
              <a:rPr lang="es-ES" smtClean="0"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5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5FB7-7479-4930-89DF-5EC55F496854}" type="datetime1">
              <a:rPr lang="es-ES" smtClean="0"/>
              <a:t>19/05/2015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8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04E53-6525-4975-8A2A-FA3456B36DB7}" type="datetime1">
              <a:rPr lang="es-ES" smtClean="0"/>
              <a:t>19/05/2015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50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502A-17A2-417D-B1A7-A56B40324043}" type="datetime1">
              <a:rPr lang="es-ES" smtClean="0"/>
              <a:t>19/05/2015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0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08CA-78C7-4D8E-B930-548B7BF082DA}" type="datetime1">
              <a:rPr lang="es-ES" smtClean="0"/>
              <a:t>19/05/2015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3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1A8A1-1EFF-4EED-B4FF-184B59A2B098}" type="datetime1">
              <a:rPr lang="es-ES" smtClean="0"/>
              <a:t>19/05/2015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7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018E-C9E8-444A-B193-0CBF38FB7330}" type="datetime1">
              <a:rPr lang="es-ES" smtClean="0"/>
              <a:t>19/05/2015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3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fld id="{1D04C428-C859-4C85-B70A-311C7F8567E5}" type="datetime1">
              <a:rPr lang="es-ES" smtClean="0"/>
              <a:pPr/>
              <a:t>19/05/2015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</a:lstStyle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02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01.PNG"/><Relationship Id="rId9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496" y="1670943"/>
            <a:ext cx="7414592" cy="1470025"/>
          </a:xfrm>
        </p:spPr>
        <p:txBody>
          <a:bodyPr>
            <a:noAutofit/>
          </a:bodyPr>
          <a:lstStyle/>
          <a:p>
            <a:r>
              <a:rPr lang="en-US" sz="3600" noProof="0" dirty="0" smtClean="0">
                <a:solidFill>
                  <a:schemeClr val="accent5">
                    <a:lumMod val="75000"/>
                  </a:schemeClr>
                </a:solidFill>
                <a:latin typeface="+mj-lt"/>
                <a:ea typeface="Linux Biolinum" panose="02000503000000000000" pitchFamily="2" charset="0"/>
                <a:cs typeface="Linux Biolinum" panose="02000503000000000000" pitchFamily="2" charset="0"/>
              </a:rPr>
              <a:t>Uncertainty in Postprandial Model Identification in type 1 Diabetes</a:t>
            </a:r>
            <a:endParaRPr lang="en-US" sz="3600" noProof="0" dirty="0">
              <a:solidFill>
                <a:schemeClr val="accent5">
                  <a:lumMod val="75000"/>
                </a:schemeClr>
              </a:solidFill>
              <a:latin typeface="+mj-lt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539552" y="5085184"/>
            <a:ext cx="417252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Alejandro José Laguna Sanz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7" y="1498468"/>
            <a:ext cx="1544507" cy="1786516"/>
          </a:xfrm>
          <a:prstGeom prst="rect">
            <a:avLst/>
          </a:prstGeom>
        </p:spPr>
      </p:pic>
      <p:sp>
        <p:nvSpPr>
          <p:cNvPr id="6" name="2 Subtítulo"/>
          <p:cNvSpPr txBox="1">
            <a:spLocks/>
          </p:cNvSpPr>
          <p:nvPr/>
        </p:nvSpPr>
        <p:spPr>
          <a:xfrm>
            <a:off x="5169419" y="5049180"/>
            <a:ext cx="2080320" cy="8280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Supervisors: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Jorge </a:t>
            </a:r>
            <a:r>
              <a:rPr lang="en-US" sz="1600" dirty="0" err="1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Bondia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Company</a:t>
            </a:r>
          </a:p>
          <a:p>
            <a:pPr algn="r"/>
            <a:r>
              <a:rPr lang="es-ES" sz="1600" dirty="0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Paolo </a:t>
            </a:r>
            <a:r>
              <a:rPr lang="es-ES" sz="1600" dirty="0" err="1" smtClean="0">
                <a:solidFill>
                  <a:schemeClr val="accent5">
                    <a:lumMod val="50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Rossetti</a:t>
            </a:r>
            <a:endParaRPr lang="en-US" sz="1600" dirty="0" smtClean="0">
              <a:solidFill>
                <a:schemeClr val="accent5">
                  <a:lumMod val="50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illustration…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10</a:t>
            </a:fld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755576" y="1412776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Minimal models (Bergman)</a:t>
            </a:r>
            <a:endParaRPr lang="en-US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644008" y="1475492"/>
            <a:ext cx="39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Average complexity models (Cambridge)</a:t>
            </a:r>
            <a:endParaRPr lang="en-US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9" y="2010860"/>
            <a:ext cx="3155594" cy="23109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76" y="2044962"/>
            <a:ext cx="2375997" cy="22768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16 CuadroTexto"/>
          <p:cNvSpPr txBox="1"/>
          <p:nvPr/>
        </p:nvSpPr>
        <p:spPr>
          <a:xfrm>
            <a:off x="451799" y="4437112"/>
            <a:ext cx="332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 state equations + input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4 parameters + input parameters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790115" y="4422514"/>
            <a:ext cx="329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5 state equations + input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12 parameters + input parameters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062577" y="5373216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More physiologically accurate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878206" y="5387807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Less computational cost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-9525" y="6525344"/>
            <a:ext cx="3525032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Bergman </a:t>
            </a:r>
            <a:r>
              <a:rPr lang="it-IT" sz="800" i="1" dirty="0"/>
              <a:t>et al. </a:t>
            </a:r>
            <a:r>
              <a:rPr lang="it-IT" sz="800" dirty="0"/>
              <a:t>(1981) </a:t>
            </a:r>
            <a:r>
              <a:rPr lang="it-IT" sz="800" dirty="0" smtClean="0"/>
              <a:t>Journal of </a:t>
            </a:r>
            <a:r>
              <a:rPr lang="it-IT" sz="800" dirty="0"/>
              <a:t>Clinical </a:t>
            </a:r>
            <a:r>
              <a:rPr lang="it-IT" sz="800" dirty="0" smtClean="0"/>
              <a:t>Investigation</a:t>
            </a:r>
          </a:p>
          <a:p>
            <a:r>
              <a:rPr lang="it-IT" sz="800" dirty="0" smtClean="0"/>
              <a:t>Hovorka </a:t>
            </a:r>
            <a:r>
              <a:rPr lang="it-IT" sz="800" i="1" dirty="0" smtClean="0"/>
              <a:t>et al. </a:t>
            </a:r>
            <a:r>
              <a:rPr lang="it-IT" sz="800" dirty="0" smtClean="0"/>
              <a:t>(2002) Am J Physiol-Endoc M.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1558658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1535961" y="76200"/>
            <a:ext cx="60903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558657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84" y="2010860"/>
            <a:ext cx="2267744" cy="86347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54" y="3024069"/>
            <a:ext cx="2086850" cy="1248491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1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Identification</a:t>
            </a:r>
            <a:r>
              <a:rPr lang="es-ES" dirty="0" smtClean="0"/>
              <a:t> </a:t>
            </a:r>
            <a:r>
              <a:rPr lang="es-ES" dirty="0" err="1" smtClean="0"/>
              <a:t>Experiments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11</a:t>
            </a:fld>
            <a:endParaRPr lang="es-ES"/>
          </a:p>
        </p:txBody>
      </p:sp>
      <p:graphicFrame>
        <p:nvGraphicFramePr>
          <p:cNvPr id="13" name="1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56328"/>
              </p:ext>
            </p:extLst>
          </p:nvPr>
        </p:nvGraphicFramePr>
        <p:xfrm>
          <a:off x="539552" y="1226988"/>
          <a:ext cx="8064896" cy="377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344149"/>
                <a:gridCol w="2240249"/>
                <a:gridCol w="2464274"/>
              </a:tblGrid>
              <a:tr h="297888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Experiment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Type</a:t>
                      </a:r>
                      <a:r>
                        <a:rPr lang="en-US" sz="1200" baseline="0" noProof="0" dirty="0" smtClean="0"/>
                        <a:t> of model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Pros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Cons</a:t>
                      </a:r>
                      <a:endParaRPr lang="en-US" sz="1200" noProof="0" dirty="0"/>
                    </a:p>
                  </a:txBody>
                  <a:tcPr/>
                </a:tc>
              </a:tr>
              <a:tr h="41006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Ståhl</a:t>
                      </a:r>
                      <a:r>
                        <a:rPr lang="en-US" sz="1200" noProof="0" dirty="0" smtClean="0"/>
                        <a:t> @ </a:t>
                      </a:r>
                      <a:r>
                        <a:rPr lang="en-US" sz="1200" baseline="0" noProof="0" dirty="0" smtClean="0"/>
                        <a:t>Sweden</a:t>
                      </a:r>
                      <a:r>
                        <a:rPr lang="en-US" sz="1200" baseline="30000" noProof="0" dirty="0" smtClean="0"/>
                        <a:t>1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Data based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Real life</a:t>
                      </a:r>
                      <a:r>
                        <a:rPr lang="en-US" sz="1200" baseline="0" noProof="0" dirty="0" smtClean="0"/>
                        <a:t> measurements</a:t>
                      </a:r>
                    </a:p>
                    <a:p>
                      <a:pPr algn="ctr"/>
                      <a:r>
                        <a:rPr lang="en-US" sz="1200" baseline="0" noProof="0" dirty="0" smtClean="0"/>
                        <a:t>Up to two hour prediction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Data from only one individual</a:t>
                      </a:r>
                      <a:endParaRPr lang="en-US" sz="1200" noProof="0" dirty="0"/>
                    </a:p>
                  </a:txBody>
                  <a:tcPr/>
                </a:tc>
              </a:tr>
              <a:tr h="415283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Cescon</a:t>
                      </a:r>
                      <a:r>
                        <a:rPr lang="en-US" sz="1200" noProof="0" dirty="0" smtClean="0"/>
                        <a:t> @</a:t>
                      </a:r>
                      <a:r>
                        <a:rPr lang="en-US" sz="1200" baseline="0" noProof="0" dirty="0" smtClean="0"/>
                        <a:t> </a:t>
                      </a:r>
                      <a:r>
                        <a:rPr lang="en-US" sz="1200" noProof="0" dirty="0" smtClean="0"/>
                        <a:t>Sweden</a:t>
                      </a:r>
                      <a:r>
                        <a:rPr lang="en-US" sz="1200" baseline="30000" noProof="0" dirty="0" smtClean="0"/>
                        <a:t>2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Use of CGM data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Data from only one individual</a:t>
                      </a:r>
                    </a:p>
                    <a:p>
                      <a:pPr algn="ctr"/>
                      <a:r>
                        <a:rPr lang="en-US" sz="1200" noProof="0" dirty="0" smtClean="0"/>
                        <a:t>30 minutes prediction</a:t>
                      </a:r>
                      <a:endParaRPr lang="en-US" sz="1200" noProof="0" dirty="0"/>
                    </a:p>
                  </a:txBody>
                  <a:tcPr/>
                </a:tc>
              </a:tr>
              <a:tr h="41006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Rollins @</a:t>
                      </a:r>
                      <a:r>
                        <a:rPr lang="en-US" sz="1200" baseline="0" noProof="0" dirty="0" smtClean="0"/>
                        <a:t> USA</a:t>
                      </a:r>
                      <a:r>
                        <a:rPr lang="en-US" sz="1200" baseline="30000" noProof="0" dirty="0" smtClean="0"/>
                        <a:t>3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Use of multiple sensors</a:t>
                      </a:r>
                    </a:p>
                    <a:p>
                      <a:pPr algn="ctr"/>
                      <a:r>
                        <a:rPr lang="en-US" sz="1200" noProof="0" dirty="0" smtClean="0"/>
                        <a:t>Successful</a:t>
                      </a:r>
                      <a:r>
                        <a:rPr lang="en-US" sz="1200" baseline="0" noProof="0" dirty="0" smtClean="0"/>
                        <a:t> fit R=0.7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Data from only one individual</a:t>
                      </a:r>
                    </a:p>
                    <a:p>
                      <a:pPr algn="ctr"/>
                      <a:r>
                        <a:rPr lang="en-US" sz="1200" noProof="0" dirty="0" smtClean="0"/>
                        <a:t>Absence of insulin disturbance</a:t>
                      </a:r>
                      <a:endParaRPr lang="en-US" sz="1200" noProof="0" dirty="0"/>
                    </a:p>
                  </a:txBody>
                  <a:tcPr/>
                </a:tc>
              </a:tr>
              <a:tr h="367338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Georga</a:t>
                      </a:r>
                      <a:r>
                        <a:rPr lang="en-US" sz="1200" baseline="0" noProof="0" dirty="0" smtClean="0"/>
                        <a:t> @ Greece</a:t>
                      </a:r>
                      <a:r>
                        <a:rPr lang="en-US" sz="1200" baseline="30000" noProof="0" dirty="0" smtClean="0"/>
                        <a:t>4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7 patients dataset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Poor predictions</a:t>
                      </a:r>
                      <a:endParaRPr lang="en-US" sz="1200" noProof="0" dirty="0"/>
                    </a:p>
                  </a:txBody>
                  <a:tcPr/>
                </a:tc>
              </a:tr>
              <a:tr h="41006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Cameron</a:t>
                      </a:r>
                      <a:r>
                        <a:rPr lang="en-US" sz="1200" baseline="0" noProof="0" dirty="0" smtClean="0"/>
                        <a:t> @ USA</a:t>
                      </a:r>
                      <a:r>
                        <a:rPr lang="en-US" sz="1200" baseline="30000" noProof="0" dirty="0" smtClean="0"/>
                        <a:t>5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Experimental</a:t>
                      </a:r>
                      <a:r>
                        <a:rPr lang="en-US" sz="1200" baseline="0" noProof="0" dirty="0" smtClean="0"/>
                        <a:t> validation of the identifications</a:t>
                      </a:r>
                      <a:endParaRPr lang="en-US" sz="12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Poor predictions</a:t>
                      </a:r>
                    </a:p>
                  </a:txBody>
                  <a:tcPr/>
                </a:tc>
              </a:tr>
              <a:tr h="41006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Palerm</a:t>
                      </a:r>
                      <a:r>
                        <a:rPr lang="en-US" sz="1200" noProof="0" dirty="0" smtClean="0"/>
                        <a:t> @ USA</a:t>
                      </a:r>
                      <a:r>
                        <a:rPr lang="en-US" sz="1200" baseline="30000" noProof="0" dirty="0" smtClean="0"/>
                        <a:t>6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First principles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Good data fitting</a:t>
                      </a:r>
                    </a:p>
                    <a:p>
                      <a:pPr algn="ctr"/>
                      <a:r>
                        <a:rPr lang="en-US" sz="1200" noProof="0" dirty="0" smtClean="0"/>
                        <a:t>Physiology</a:t>
                      </a:r>
                      <a:r>
                        <a:rPr lang="en-US" sz="1200" baseline="0" noProof="0" dirty="0" smtClean="0"/>
                        <a:t> based models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Validation not</a:t>
                      </a:r>
                      <a:r>
                        <a:rPr lang="en-US" sz="1200" baseline="0" noProof="0" dirty="0" smtClean="0"/>
                        <a:t> satisfactory</a:t>
                      </a:r>
                      <a:endParaRPr lang="en-US" sz="1200" noProof="0" dirty="0"/>
                    </a:p>
                  </a:txBody>
                  <a:tcPr/>
                </a:tc>
              </a:tr>
              <a:tr h="367338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Finan</a:t>
                      </a:r>
                      <a:r>
                        <a:rPr lang="en-US" sz="1200" noProof="0" dirty="0" smtClean="0"/>
                        <a:t> @ USA</a:t>
                      </a:r>
                      <a:r>
                        <a:rPr lang="en-US" sz="1200" baseline="30000" noProof="0" dirty="0" smtClean="0"/>
                        <a:t>7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Comparison</a:t>
                      </a:r>
                      <a:r>
                        <a:rPr lang="en-US" sz="1200" baseline="0" noProof="0" dirty="0" smtClean="0"/>
                        <a:t> against ZOH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No</a:t>
                      </a:r>
                      <a:r>
                        <a:rPr lang="en-US" sz="1200" baseline="0" noProof="0" dirty="0" smtClean="0"/>
                        <a:t> improvement over ZOH</a:t>
                      </a:r>
                      <a:endParaRPr lang="en-US" sz="1200" noProof="0" dirty="0"/>
                    </a:p>
                  </a:txBody>
                  <a:tcPr/>
                </a:tc>
              </a:tr>
              <a:tr h="41006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err="1" smtClean="0"/>
                        <a:t>Kirchsteiger</a:t>
                      </a:r>
                      <a:r>
                        <a:rPr lang="en-US" sz="1200" noProof="0" dirty="0" smtClean="0"/>
                        <a:t> @ Germany</a:t>
                      </a:r>
                      <a:r>
                        <a:rPr lang="en-US" sz="1200" baseline="30000" noProof="0" dirty="0" smtClean="0"/>
                        <a:t>8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Data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Interval usage (uncertainty</a:t>
                      </a:r>
                      <a:r>
                        <a:rPr lang="en-US" sz="1200" baseline="0" noProof="0" dirty="0" smtClean="0"/>
                        <a:t> consideration)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/>
                        <a:t>No validation of the identifications</a:t>
                      </a:r>
                      <a:r>
                        <a:rPr lang="en-US" sz="1200" baseline="0" noProof="0" dirty="0" smtClean="0"/>
                        <a:t> performed</a:t>
                      </a:r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14 CuadroTexto"/>
          <p:cNvSpPr txBox="1"/>
          <p:nvPr/>
        </p:nvSpPr>
        <p:spPr>
          <a:xfrm>
            <a:off x="-2294" y="5277842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1 Ståhl &amp; Johansson </a:t>
            </a:r>
            <a:r>
              <a:rPr lang="it-IT" sz="800" i="1" dirty="0" smtClean="0"/>
              <a:t> </a:t>
            </a:r>
            <a:r>
              <a:rPr lang="it-IT" sz="800" dirty="0" smtClean="0"/>
              <a:t>(2009) Mathematical Biosciences 217(2):107-117</a:t>
            </a:r>
            <a:endParaRPr lang="en-US" sz="8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0" y="5474816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2 Cescon </a:t>
            </a:r>
            <a:r>
              <a:rPr lang="it-IT" sz="800" i="1" dirty="0" smtClean="0"/>
              <a:t>et al. </a:t>
            </a:r>
            <a:r>
              <a:rPr lang="it-IT" sz="800" dirty="0" smtClean="0"/>
              <a:t>(2009) Insulin 2(4):6</a:t>
            </a:r>
            <a:endParaRPr lang="en-US" sz="8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0" y="6070031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5 Cameron </a:t>
            </a:r>
            <a:r>
              <a:rPr lang="it-IT" sz="800" i="1" dirty="0" smtClean="0"/>
              <a:t>et al. </a:t>
            </a:r>
            <a:r>
              <a:rPr lang="it-IT" sz="800" dirty="0" smtClean="0"/>
              <a:t>(2012) Journal of Process Control 22(8):1422-1432</a:t>
            </a:r>
            <a:endParaRPr lang="en-US" sz="8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0" y="5871071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4 Georga </a:t>
            </a:r>
            <a:r>
              <a:rPr lang="it-IT" sz="800" i="1" dirty="0" smtClean="0"/>
              <a:t>et al. </a:t>
            </a:r>
            <a:r>
              <a:rPr lang="it-IT" sz="800" dirty="0" smtClean="0"/>
              <a:t>(2011) Knowledge Oriented Applications in Data Mining</a:t>
            </a:r>
            <a:endParaRPr lang="en-US" sz="8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-2419" y="5675752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3 Rollins </a:t>
            </a:r>
            <a:r>
              <a:rPr lang="it-IT" sz="800" i="1" dirty="0" smtClean="0"/>
              <a:t>et al. </a:t>
            </a:r>
            <a:r>
              <a:rPr lang="it-IT" sz="800" dirty="0" smtClean="0"/>
              <a:t>(2010) </a:t>
            </a:r>
            <a:r>
              <a:rPr lang="it-IT" sz="800" dirty="0"/>
              <a:t>Journal of Process </a:t>
            </a:r>
            <a:r>
              <a:rPr lang="it-IT" sz="800" dirty="0" smtClean="0"/>
              <a:t>Control 20(1):95-107</a:t>
            </a:r>
            <a:endParaRPr lang="en-US" sz="8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0" y="6258818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6 Palerm </a:t>
            </a:r>
            <a:r>
              <a:rPr lang="it-IT" sz="800" i="1" dirty="0" smtClean="0"/>
              <a:t>et al. </a:t>
            </a:r>
            <a:r>
              <a:rPr lang="it-IT" sz="800" dirty="0" smtClean="0"/>
              <a:t>(2006) EMBS Annual Conference</a:t>
            </a:r>
            <a:endParaRPr lang="en-US" sz="8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-2419" y="6459492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7 Finan </a:t>
            </a:r>
            <a:r>
              <a:rPr lang="it-IT" sz="800" i="1" dirty="0" smtClean="0"/>
              <a:t>et al. </a:t>
            </a:r>
            <a:r>
              <a:rPr lang="it-IT" sz="800" dirty="0" smtClean="0"/>
              <a:t>(2009) </a:t>
            </a:r>
            <a:r>
              <a:rPr lang="it-IT" sz="800" dirty="0"/>
              <a:t>Journal of </a:t>
            </a:r>
            <a:r>
              <a:rPr lang="it-IT" sz="800" dirty="0" smtClean="0"/>
              <a:t>Diabetes Science and Technology 4(1):4-14</a:t>
            </a:r>
            <a:endParaRPr lang="en-US" sz="8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0" y="6659547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8 Kirchsteiger </a:t>
            </a:r>
            <a:r>
              <a:rPr lang="it-IT" sz="800" i="1" dirty="0" smtClean="0"/>
              <a:t>et al. </a:t>
            </a:r>
            <a:r>
              <a:rPr lang="it-IT" sz="800" dirty="0" smtClean="0"/>
              <a:t>(2011) IFAC World Congress 18:11761-11766</a:t>
            </a:r>
            <a:endParaRPr lang="en-US" sz="800" dirty="0"/>
          </a:p>
        </p:txBody>
      </p:sp>
      <p:sp>
        <p:nvSpPr>
          <p:cNvPr id="3" name="Rectángulo redondeado 2"/>
          <p:cNvSpPr/>
          <p:nvPr/>
        </p:nvSpPr>
        <p:spPr>
          <a:xfrm>
            <a:off x="2541999" y="3715528"/>
            <a:ext cx="1360150" cy="463067"/>
          </a:xfrm>
          <a:prstGeom prst="roundRect">
            <a:avLst>
              <a:gd name="adj" fmla="val 801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redondeado 22"/>
          <p:cNvSpPr/>
          <p:nvPr/>
        </p:nvSpPr>
        <p:spPr>
          <a:xfrm>
            <a:off x="6157130" y="1524961"/>
            <a:ext cx="2447318" cy="1367095"/>
          </a:xfrm>
          <a:prstGeom prst="roundRect">
            <a:avLst>
              <a:gd name="adj" fmla="val 801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redondeado 23"/>
          <p:cNvSpPr/>
          <p:nvPr/>
        </p:nvSpPr>
        <p:spPr>
          <a:xfrm>
            <a:off x="6157130" y="2894102"/>
            <a:ext cx="2447318" cy="2119074"/>
          </a:xfrm>
          <a:prstGeom prst="roundRect">
            <a:avLst>
              <a:gd name="adj" fmla="val 801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4 CuadroTexto"/>
          <p:cNvSpPr txBox="1"/>
          <p:nvPr/>
        </p:nvSpPr>
        <p:spPr>
          <a:xfrm>
            <a:off x="3707904" y="516061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Only one experiment in literature was performed using first principles model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707904" y="5683833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Few experiments were performed on more than 1 patient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716782" y="6021288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Poor predictions, or non prediction at all were reported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28 Rectángulo redondeado"/>
          <p:cNvSpPr/>
          <p:nvPr/>
        </p:nvSpPr>
        <p:spPr>
          <a:xfrm>
            <a:off x="1558658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1535961" y="76200"/>
            <a:ext cx="100603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1558657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7" name="Rectángulo redondeado 23"/>
          <p:cNvSpPr/>
          <p:nvPr/>
        </p:nvSpPr>
        <p:spPr>
          <a:xfrm>
            <a:off x="538856" y="4540473"/>
            <a:ext cx="8065591" cy="472703"/>
          </a:xfrm>
          <a:prstGeom prst="roundRect">
            <a:avLst>
              <a:gd name="adj" fmla="val 801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8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/>
      <p:bldP spid="26" grpId="0"/>
      <p:bldP spid="27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identification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51216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Kirchsteiger</a:t>
            </a:r>
            <a:r>
              <a:rPr lang="en-US" sz="2000" dirty="0" smtClean="0">
                <a:solidFill>
                  <a:schemeClr val="tx1"/>
                </a:solidFill>
              </a:rPr>
              <a:t> experiment was published in 2011, in the IFAC world conference in Milan.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General transfer function models were used. 1 model per day and minimizing the standard deviation of the identified parameters.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4" y="2924944"/>
            <a:ext cx="4477634" cy="360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2 Marcador de contenido"/>
          <p:cNvSpPr txBox="1">
            <a:spLocks/>
          </p:cNvSpPr>
          <p:nvPr/>
        </p:nvSpPr>
        <p:spPr>
          <a:xfrm>
            <a:off x="5012926" y="2924944"/>
            <a:ext cx="3519514" cy="37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This method yields intervals parameters.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Data are not guaranteed to be enclosed.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Validation of the results is not performed with the identified interval parameters.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No validation statistics are reported.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15 Rectángulo redondeado"/>
          <p:cNvSpPr/>
          <p:nvPr/>
        </p:nvSpPr>
        <p:spPr>
          <a:xfrm>
            <a:off x="1558658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1535961" y="76200"/>
            <a:ext cx="1523871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1558657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Interval models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68" y="1234495"/>
            <a:ext cx="3325135" cy="2184951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4571999" y="1412776"/>
            <a:ext cx="3676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Solution is a band of possible glucose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Guaranteed envelope of traditional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Efficient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Literature available interval models of type 1 diabetic patients: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11560" y="342900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Calm </a:t>
            </a:r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published an interval approach of the Cambridge model using modal interval analysis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 </a:t>
            </a:r>
            <a:r>
              <a:rPr lang="en-US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Pereda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 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also published a Cambridge model interval solution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using monotonicity analysis.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-9525" y="6525344"/>
            <a:ext cx="3525032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 smtClean="0"/>
              <a:t>1 Calm </a:t>
            </a:r>
            <a:r>
              <a:rPr lang="it-IT" sz="800" i="1" dirty="0"/>
              <a:t>et al. </a:t>
            </a:r>
            <a:r>
              <a:rPr lang="it-IT" sz="800" dirty="0" smtClean="0"/>
              <a:t>(2010) Journal of </a:t>
            </a:r>
            <a:r>
              <a:rPr lang="it-IT" sz="800" dirty="0"/>
              <a:t>Clinical </a:t>
            </a:r>
            <a:r>
              <a:rPr lang="it-IT" sz="800" dirty="0" smtClean="0"/>
              <a:t>Investigation</a:t>
            </a:r>
          </a:p>
          <a:p>
            <a:r>
              <a:rPr lang="it-IT" sz="800" dirty="0" smtClean="0"/>
              <a:t>2 Hovorka </a:t>
            </a:r>
            <a:r>
              <a:rPr lang="it-IT" sz="800" i="1" dirty="0" smtClean="0"/>
              <a:t>et al. </a:t>
            </a:r>
            <a:r>
              <a:rPr lang="it-IT" sz="800" dirty="0" smtClean="0"/>
              <a:t>(2002) Am J Physiol-Endoc 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229064" y="5373216"/>
                <a:ext cx="8797600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/>
                        </a:rPr>
                        <m:t>(</m:t>
                      </m:r>
                      <m:r>
                        <a:rPr lang="es-ES" sz="1600" b="0" i="1" smtClean="0">
                          <a:latin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</a:rPr>
                        <m:t>+1)=</m:t>
                      </m:r>
                      <m:d>
                        <m:dPr>
                          <m:ctrlPr>
                            <a:rPr lang="es-E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6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/>
                        </a:rPr>
                        <m:t>(</m:t>
                      </m:r>
                      <m:r>
                        <a:rPr lang="es-ES" sz="1600" b="0" i="1" smtClean="0">
                          <a:latin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s-ES" sz="1600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(</m:t>
                      </m:r>
                      <m:sSubSup>
                        <m:sSubSupPr>
                          <m:ctrlPr>
                            <a:rPr lang="es-ES" sz="16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𝐷𝑢𝑎𝑙</m:t>
                          </m:r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s-ES" sz="1600" i="1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s-ES" sz="1600" i="1">
                              <a:latin typeface="Cambria Math"/>
                              <a:ea typeface="Cambria Math"/>
                            </a:rPr>
                            <m:t>01</m:t>
                          </m:r>
                        </m:sub>
                        <m:sup>
                          <m:r>
                            <a:rPr lang="es-ES" sz="1600" i="1">
                              <a:latin typeface="Cambria Math"/>
                              <a:ea typeface="Cambria Math"/>
                            </a:rPr>
                            <m:t>𝑐</m:t>
                          </m:r>
                        </m:sup>
                      </m:sSubSup>
                      <m:r>
                        <a:rPr lang="es-ES" sz="16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ES" sz="1600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i="1">
                          <a:latin typeface="Cambria Math"/>
                          <a:ea typeface="Cambria Math"/>
                        </a:rPr>
                        <m:t>))+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𝐷𝑢𝑎𝑙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sub>
                      </m:sSub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)))+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s-ES" sz="1600" i="1">
                          <a:latin typeface="Cambria Math"/>
                          <a:ea typeface="Cambria Math"/>
                        </a:rPr>
                        <m:t>𝑡</m:t>
                      </m:r>
                      <m:sSub>
                        <m:sSubPr>
                          <m:ctrlPr>
                            <a:rPr lang="es-E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es-ES" sz="1600" i="1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</m:sSub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l-GR" sz="160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s-ES" sz="1600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5373216"/>
                <a:ext cx="8797600" cy="370294"/>
              </a:xfrm>
              <a:prstGeom prst="rect">
                <a:avLst/>
              </a:prstGeom>
              <a:blipFill rotWithShape="1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2769030" y="5783661"/>
                <a:ext cx="3387146" cy="38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/>
                      </a:rPr>
                      <m:t>𝐷𝑢𝑎𝑙</m:t>
                    </m:r>
                    <m:d>
                      <m:dPr>
                        <m:ctrlPr>
                          <a:rPr lang="es-E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600" b="0" i="1" smtClean="0">
                        <a:latin typeface="Cambria Math"/>
                      </a:rPr>
                      <m:t>=[</m:t>
                    </m:r>
                    <m:bar>
                      <m:barPr>
                        <m:pos m:val="top"/>
                        <m:ctrlPr>
                          <a:rPr lang="es-ES" sz="1600" b="0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s-ES" sz="1600" b="0" i="1" smtClean="0">
                            <a:latin typeface="Cambria Math"/>
                          </a:rPr>
                          <m:t>𝑋</m:t>
                        </m:r>
                      </m:e>
                    </m:bar>
                    <m:r>
                      <a:rPr lang="es-ES" sz="1600" b="0" i="1" smtClean="0">
                        <a:latin typeface="Cambria Math"/>
                      </a:rPr>
                      <m:t>,</m:t>
                    </m:r>
                    <m:bar>
                      <m:barPr>
                        <m:ctrlPr>
                          <a:rPr lang="es-ES" sz="1600" b="0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s-ES" sz="1600" b="0" i="1" smtClean="0">
                            <a:latin typeface="Cambria Math"/>
                          </a:rPr>
                          <m:t>𝑋</m:t>
                        </m:r>
                      </m:e>
                    </m:bar>
                    <m:r>
                      <a:rPr lang="es-ES" sz="16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1600" dirty="0" smtClean="0"/>
                  <a:t> 	 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s-ES" sz="1600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ES" sz="1600" b="0" i="1" smtClean="0">
                        <a:latin typeface="Cambria Math"/>
                        <a:ea typeface="Cambria Math"/>
                      </a:rPr>
                      <m:t>=[</m:t>
                    </m:r>
                    <m:bar>
                      <m:barPr>
                        <m:ctrlPr>
                          <a:rPr lang="es-ES" sz="1600" i="1">
                            <a:latin typeface="Cambria Math"/>
                          </a:rPr>
                        </m:ctrlPr>
                      </m:barPr>
                      <m:e>
                        <m:r>
                          <a:rPr lang="es-ES" sz="1600" i="1">
                            <a:latin typeface="Cambria Math"/>
                          </a:rPr>
                          <m:t>𝑋</m:t>
                        </m:r>
                      </m:e>
                    </m:bar>
                    <m:r>
                      <a:rPr lang="es-ES" sz="1600" b="0" i="1" smtClean="0">
                        <a:latin typeface="Cambria Math"/>
                      </a:rPr>
                      <m:t>,</m:t>
                    </m:r>
                    <m:bar>
                      <m:barPr>
                        <m:pos m:val="top"/>
                        <m:ctrlPr>
                          <a:rPr lang="es-ES" sz="1600" i="1">
                            <a:latin typeface="Cambria Math"/>
                          </a:rPr>
                        </m:ctrlPr>
                      </m:barPr>
                      <m:e>
                        <m:r>
                          <a:rPr lang="es-ES" sz="1600" i="1">
                            <a:latin typeface="Cambria Math"/>
                          </a:rPr>
                          <m:t>𝑋</m:t>
                        </m:r>
                      </m:e>
                    </m:bar>
                    <m:r>
                      <a:rPr lang="es-ES" sz="1600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30" y="5783661"/>
                <a:ext cx="3387146" cy="381643"/>
              </a:xfrm>
              <a:prstGeom prst="rect">
                <a:avLst/>
              </a:prstGeom>
              <a:blipFill rotWithShape="1">
                <a:blip r:embed="rId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CuadroTexto"/>
              <p:cNvSpPr txBox="1"/>
              <p:nvPr/>
            </p:nvSpPr>
            <p:spPr>
              <a:xfrm>
                <a:off x="2166715" y="4924968"/>
                <a:ext cx="4830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r>
                        <a:rPr lang="es-E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,    </m:t>
                      </m:r>
                      <m:r>
                        <a:rPr lang="es-ES" b="0" i="1" smtClean="0">
                          <a:latin typeface="Cambria Math"/>
                        </a:rPr>
                        <m:t>𝑤h𝑒𝑟𝑒</m:t>
                      </m:r>
                      <m:r>
                        <a:rPr lang="es-ES" b="0" i="1" smtClean="0">
                          <a:latin typeface="Cambria Math"/>
                        </a:rPr>
                        <m:t> </m:t>
                      </m:r>
                      <m:r>
                        <a:rPr lang="es-ES" b="0" i="1" smtClean="0">
                          <a:latin typeface="Cambria Math"/>
                        </a:rPr>
                        <m:t>𝑋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𝕏</m:t>
                      </m:r>
                      <m:r>
                        <a:rPr lang="es-ES" b="0" i="1" smtClean="0">
                          <a:latin typeface="Cambria Math"/>
                        </a:rPr>
                        <m:t>, </m:t>
                      </m:r>
                      <m:r>
                        <a:rPr lang="es-ES" b="0" i="1" smtClean="0">
                          <a:latin typeface="Cambria Math"/>
                        </a:rPr>
                        <m:t>𝑃</m:t>
                      </m:r>
                      <m:r>
                        <a:rPr lang="es-ES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s-ES" i="1" smtClean="0">
                          <a:latin typeface="Cambria Math"/>
                          <a:ea typeface="Cambria Math"/>
                        </a:rPr>
                        <m:t>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15" y="4924968"/>
                <a:ext cx="483023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18 Rectángulo redondeado"/>
          <p:cNvSpPr/>
          <p:nvPr/>
        </p:nvSpPr>
        <p:spPr>
          <a:xfrm>
            <a:off x="251520" y="4797152"/>
            <a:ext cx="8725592" cy="1440160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0 Rectángulo redondeado"/>
          <p:cNvSpPr/>
          <p:nvPr/>
        </p:nvSpPr>
        <p:spPr>
          <a:xfrm>
            <a:off x="1558658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535961" y="76200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558657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experiment design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732824" y="1305342"/>
            <a:ext cx="7556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objective is </a:t>
            </a: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to design </a:t>
            </a:r>
            <a:r>
              <a:rPr lang="en-US" sz="16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</a:t>
            </a:r>
            <a:r>
              <a:rPr lang="en-US"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clinical </a:t>
            </a:r>
            <a:r>
              <a:rPr lang="en-US" sz="1600" b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protocol</a:t>
            </a: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for optimal patient identification.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Identifiability of two endogenous models was optimized.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Modified Panunzi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Bergman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Initial parameter set was reduced by means of an identifiability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D-optimality of the FIM was chosen as identifiability optimum.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Optimization was performed using SSM</a:t>
            </a:r>
            <a:r>
              <a:rPr lang="en-US" sz="1600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for Matlab.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0" y="6647129"/>
            <a:ext cx="3525032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 M. Rodriguez-Fernandez </a:t>
            </a:r>
            <a:r>
              <a:rPr lang="en-US" sz="800" i="1" dirty="0" smtClean="0"/>
              <a:t>et al. </a:t>
            </a:r>
            <a:r>
              <a:rPr lang="en-US" sz="800" dirty="0" smtClean="0"/>
              <a:t>(2006) BMC bioinformatics, 7(1):483</a:t>
            </a:r>
            <a:endParaRPr lang="en-US" sz="800" dirty="0"/>
          </a:p>
        </p:txBody>
      </p:sp>
      <p:sp>
        <p:nvSpPr>
          <p:cNvPr id="24" name="23 Rectángulo redondeado"/>
          <p:cNvSpPr/>
          <p:nvPr/>
        </p:nvSpPr>
        <p:spPr>
          <a:xfrm>
            <a:off x="237576" y="3431894"/>
            <a:ext cx="5280750" cy="2755291"/>
          </a:xfrm>
          <a:prstGeom prst="roundRect">
            <a:avLst>
              <a:gd name="adj" fmla="val 1197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5" name="24 Conector recto"/>
          <p:cNvCxnSpPr/>
          <p:nvPr/>
        </p:nvCxnSpPr>
        <p:spPr>
          <a:xfrm>
            <a:off x="237576" y="4740657"/>
            <a:ext cx="52807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25 Forma libre"/>
          <p:cNvSpPr/>
          <p:nvPr/>
        </p:nvSpPr>
        <p:spPr>
          <a:xfrm>
            <a:off x="748615" y="3707423"/>
            <a:ext cx="4343843" cy="747661"/>
          </a:xfrm>
          <a:custGeom>
            <a:avLst/>
            <a:gdLst>
              <a:gd name="connsiteX0" fmla="*/ 0 w 5114925"/>
              <a:gd name="connsiteY0" fmla="*/ 442912 h 827087"/>
              <a:gd name="connsiteX1" fmla="*/ 685800 w 5114925"/>
              <a:gd name="connsiteY1" fmla="*/ 385762 h 827087"/>
              <a:gd name="connsiteX2" fmla="*/ 1143000 w 5114925"/>
              <a:gd name="connsiteY2" fmla="*/ 776287 h 827087"/>
              <a:gd name="connsiteX3" fmla="*/ 1905000 w 5114925"/>
              <a:gd name="connsiteY3" fmla="*/ 80962 h 827087"/>
              <a:gd name="connsiteX4" fmla="*/ 2876550 w 5114925"/>
              <a:gd name="connsiteY4" fmla="*/ 290512 h 827087"/>
              <a:gd name="connsiteX5" fmla="*/ 5114925 w 5114925"/>
              <a:gd name="connsiteY5" fmla="*/ 309562 h 827087"/>
              <a:gd name="connsiteX0" fmla="*/ 0 w 3706468"/>
              <a:gd name="connsiteY0" fmla="*/ 442912 h 827087"/>
              <a:gd name="connsiteX1" fmla="*/ 685800 w 3706468"/>
              <a:gd name="connsiteY1" fmla="*/ 385762 h 827087"/>
              <a:gd name="connsiteX2" fmla="*/ 1143000 w 3706468"/>
              <a:gd name="connsiteY2" fmla="*/ 776287 h 827087"/>
              <a:gd name="connsiteX3" fmla="*/ 1905000 w 3706468"/>
              <a:gd name="connsiteY3" fmla="*/ 80962 h 827087"/>
              <a:gd name="connsiteX4" fmla="*/ 2876550 w 3706468"/>
              <a:gd name="connsiteY4" fmla="*/ 290512 h 827087"/>
              <a:gd name="connsiteX5" fmla="*/ 3706468 w 3706468"/>
              <a:gd name="connsiteY5" fmla="*/ 304800 h 827087"/>
              <a:gd name="connsiteX0" fmla="*/ 0 w 3780597"/>
              <a:gd name="connsiteY0" fmla="*/ 442912 h 827087"/>
              <a:gd name="connsiteX1" fmla="*/ 685800 w 3780597"/>
              <a:gd name="connsiteY1" fmla="*/ 385762 h 827087"/>
              <a:gd name="connsiteX2" fmla="*/ 1143000 w 3780597"/>
              <a:gd name="connsiteY2" fmla="*/ 776287 h 827087"/>
              <a:gd name="connsiteX3" fmla="*/ 1905000 w 3780597"/>
              <a:gd name="connsiteY3" fmla="*/ 80962 h 827087"/>
              <a:gd name="connsiteX4" fmla="*/ 2876550 w 3780597"/>
              <a:gd name="connsiteY4" fmla="*/ 290512 h 827087"/>
              <a:gd name="connsiteX5" fmla="*/ 3780597 w 3780597"/>
              <a:gd name="connsiteY5" fmla="*/ 304800 h 82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0597" h="827087">
                <a:moveTo>
                  <a:pt x="0" y="442912"/>
                </a:moveTo>
                <a:cubicBezTo>
                  <a:pt x="247650" y="386556"/>
                  <a:pt x="495300" y="330200"/>
                  <a:pt x="685800" y="385762"/>
                </a:cubicBezTo>
                <a:cubicBezTo>
                  <a:pt x="876300" y="441324"/>
                  <a:pt x="939800" y="827087"/>
                  <a:pt x="1143000" y="776287"/>
                </a:cubicBezTo>
                <a:cubicBezTo>
                  <a:pt x="1346200" y="725487"/>
                  <a:pt x="1616075" y="161924"/>
                  <a:pt x="1905000" y="80962"/>
                </a:cubicBezTo>
                <a:cubicBezTo>
                  <a:pt x="2193925" y="0"/>
                  <a:pt x="2563951" y="253206"/>
                  <a:pt x="2876550" y="290512"/>
                </a:cubicBezTo>
                <a:cubicBezTo>
                  <a:pt x="3189150" y="327818"/>
                  <a:pt x="3780597" y="304800"/>
                  <a:pt x="3780597" y="30480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7" name="26 Conector recto"/>
          <p:cNvCxnSpPr/>
          <p:nvPr/>
        </p:nvCxnSpPr>
        <p:spPr>
          <a:xfrm flipV="1">
            <a:off x="663442" y="5975618"/>
            <a:ext cx="2171921" cy="4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 rot="16200000" flipH="1">
            <a:off x="2411410" y="5551664"/>
            <a:ext cx="84790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2835363" y="5127710"/>
            <a:ext cx="1578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>
            <a:off x="2993183" y="5975618"/>
            <a:ext cx="2014102" cy="4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30 Flecha arriba"/>
          <p:cNvSpPr/>
          <p:nvPr/>
        </p:nvSpPr>
        <p:spPr>
          <a:xfrm>
            <a:off x="1941041" y="6237312"/>
            <a:ext cx="340693" cy="34128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152401" y="4878421"/>
            <a:ext cx="1533121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Insulin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152400" y="3566967"/>
            <a:ext cx="1533121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Glucose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34" name="33 Conector recto"/>
          <p:cNvCxnSpPr/>
          <p:nvPr/>
        </p:nvCxnSpPr>
        <p:spPr>
          <a:xfrm rot="5400000" flipH="1" flipV="1">
            <a:off x="1422565" y="5429480"/>
            <a:ext cx="1377645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34 Flecha izquierda y derecha"/>
          <p:cNvSpPr/>
          <p:nvPr/>
        </p:nvSpPr>
        <p:spPr>
          <a:xfrm>
            <a:off x="2111388" y="5567242"/>
            <a:ext cx="726575" cy="8644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Flecha izquierda y derecha"/>
          <p:cNvSpPr/>
          <p:nvPr/>
        </p:nvSpPr>
        <p:spPr>
          <a:xfrm rot="5400000">
            <a:off x="2837274" y="5509080"/>
            <a:ext cx="847908" cy="851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37" name="36 Conector recto"/>
          <p:cNvCxnSpPr/>
          <p:nvPr/>
        </p:nvCxnSpPr>
        <p:spPr>
          <a:xfrm>
            <a:off x="2792775" y="5127710"/>
            <a:ext cx="59621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/>
          <p:nvPr/>
        </p:nvCxnSpPr>
        <p:spPr>
          <a:xfrm rot="5400000">
            <a:off x="2569230" y="5551664"/>
            <a:ext cx="8479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38 CuadroTexto"/>
          <p:cNvSpPr txBox="1"/>
          <p:nvPr/>
        </p:nvSpPr>
        <p:spPr>
          <a:xfrm>
            <a:off x="2117446" y="5088078"/>
            <a:ext cx="7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Bolus delay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3361975" y="5399766"/>
            <a:ext cx="78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bolus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1" name="40 CuadroTexto"/>
          <p:cNvSpPr txBox="1"/>
          <p:nvPr/>
        </p:nvSpPr>
        <p:spPr>
          <a:xfrm>
            <a:off x="2248449" y="6324517"/>
            <a:ext cx="78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Meal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aphicFrame>
        <p:nvGraphicFramePr>
          <p:cNvPr id="42" name="4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98982"/>
              </p:ext>
            </p:extLst>
          </p:nvPr>
        </p:nvGraphicFramePr>
        <p:xfrm>
          <a:off x="5638800" y="3935950"/>
          <a:ext cx="33674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432"/>
                <a:gridCol w="1179577"/>
                <a:gridCol w="1166469"/>
              </a:tblGrid>
              <a:tr h="271635">
                <a:tc>
                  <a:txBody>
                    <a:bodyPr/>
                    <a:lstStyle/>
                    <a:p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Upper bound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Lower Bound</a:t>
                      </a:r>
                      <a:endParaRPr lang="en-GB" sz="1400" noProof="0" dirty="0"/>
                    </a:p>
                  </a:txBody>
                  <a:tcPr/>
                </a:tc>
              </a:tr>
              <a:tr h="286858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Meal (gr)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smtClean="0"/>
                        <a:t>100</a:t>
                      </a:r>
                      <a:endParaRPr lang="en-GB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smtClean="0"/>
                        <a:t>0</a:t>
                      </a:r>
                      <a:endParaRPr lang="en-GB" sz="1400" noProof="0"/>
                    </a:p>
                  </a:txBody>
                  <a:tcPr/>
                </a:tc>
              </a:tr>
              <a:tr h="286858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Bolus (IU)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smtClean="0"/>
                        <a:t>10</a:t>
                      </a:r>
                      <a:endParaRPr lang="en-GB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smtClean="0"/>
                        <a:t>0</a:t>
                      </a:r>
                      <a:endParaRPr lang="en-GB" sz="1400" noProof="0"/>
                    </a:p>
                  </a:txBody>
                  <a:tcPr/>
                </a:tc>
              </a:tr>
              <a:tr h="286858">
                <a:tc>
                  <a:txBody>
                    <a:bodyPr/>
                    <a:lstStyle/>
                    <a:p>
                      <a:r>
                        <a:rPr lang="en-GB" sz="1400" b="1" noProof="0" dirty="0" smtClean="0"/>
                        <a:t>τ </a:t>
                      </a:r>
                      <a:r>
                        <a:rPr lang="en-GB" sz="1400" b="0" noProof="0" dirty="0" smtClean="0"/>
                        <a:t>(minutes)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300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-60</a:t>
                      </a:r>
                      <a:endParaRPr lang="en-GB" sz="1400" noProof="0" dirty="0"/>
                    </a:p>
                  </a:txBody>
                  <a:tcPr/>
                </a:tc>
              </a:tr>
              <a:tr h="286858">
                <a:tc gridSpan="3">
                  <a:txBody>
                    <a:bodyPr/>
                    <a:lstStyle/>
                    <a:p>
                      <a:endParaRPr lang="en-GB" sz="1400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noProof="0" dirty="0"/>
                    </a:p>
                  </a:txBody>
                  <a:tcPr/>
                </a:tc>
              </a:tr>
              <a:tr h="286858">
                <a:tc>
                  <a:txBody>
                    <a:bodyPr/>
                    <a:lstStyle/>
                    <a:p>
                      <a:r>
                        <a:rPr lang="es-ES" sz="1400" noProof="0" dirty="0" err="1" smtClean="0"/>
                        <a:t>Glucose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250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70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4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2938513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5" name="4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6" name="45 Rectángulo redondeado"/>
          <p:cNvSpPr/>
          <p:nvPr/>
        </p:nvSpPr>
        <p:spPr>
          <a:xfrm>
            <a:off x="2915816" y="76200"/>
            <a:ext cx="17506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7" name="46 Rectángulo redondeado"/>
          <p:cNvSpPr/>
          <p:nvPr/>
        </p:nvSpPr>
        <p:spPr>
          <a:xfrm>
            <a:off x="2938512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8" name="47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9" name="48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0" name="49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Optimal Design</a:t>
            </a:r>
            <a:endParaRPr lang="en-US" i="1" noProof="0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15</a:t>
            </a:fld>
            <a:endParaRPr lang="en-US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72531" y="4653136"/>
            <a:ext cx="7454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Experiments are optimized by </a:t>
            </a:r>
            <a:r>
              <a:rPr lang="en-US" b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separating the input excitations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3 days is optimal for maximizing identifiability and for practical reasons: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 day delayed bolus – small meal.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 days bolus in advance – large meal.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Every parameter’s identifiability is improved.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Qualitative results can be extracted.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0" y="6619445"/>
            <a:ext cx="5364088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Published in Laguna </a:t>
            </a:r>
            <a:r>
              <a:rPr lang="en-US" sz="1000" i="1" dirty="0" smtClean="0"/>
              <a:t>et al.</a:t>
            </a:r>
            <a:r>
              <a:rPr lang="en-US" sz="1000" dirty="0" smtClean="0"/>
              <a:t> (2010) Proceedings of the UKACC international conference</a:t>
            </a:r>
            <a:endParaRPr lang="en-US" sz="10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62107"/>
              </p:ext>
            </p:extLst>
          </p:nvPr>
        </p:nvGraphicFramePr>
        <p:xfrm>
          <a:off x="1524000" y="1268760"/>
          <a:ext cx="60960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1856"/>
                <a:gridCol w="1296144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Bergman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τ (minutes)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Bolus (IU)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Meal (gr)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1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26.43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85.6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2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-30.44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3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-30.71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14727"/>
              </p:ext>
            </p:extLst>
          </p:nvPr>
        </p:nvGraphicFramePr>
        <p:xfrm>
          <a:off x="1524000" y="3041536"/>
          <a:ext cx="60960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9848"/>
                <a:gridCol w="1368152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Modified</a:t>
                      </a:r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Panunzi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τ (minutes)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Bolus (IU)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Meal (gr)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1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165.74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3.01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44.38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2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-17.83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Day 3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-18.42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100</a:t>
                      </a:r>
                      <a:endParaRPr lang="en-US" sz="14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26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27 Rectángulo redondeado"/>
          <p:cNvSpPr/>
          <p:nvPr/>
        </p:nvSpPr>
        <p:spPr>
          <a:xfrm>
            <a:off x="2938513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15816" y="76200"/>
            <a:ext cx="720080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2938512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1547664" y="1988840"/>
            <a:ext cx="6058297" cy="72970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Rectángulo redondeado"/>
          <p:cNvSpPr/>
          <p:nvPr/>
        </p:nvSpPr>
        <p:spPr>
          <a:xfrm>
            <a:off x="1547664" y="3772652"/>
            <a:ext cx="6058297" cy="73646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 redondeado"/>
          <p:cNvSpPr/>
          <p:nvPr/>
        </p:nvSpPr>
        <p:spPr>
          <a:xfrm>
            <a:off x="1547664" y="1628800"/>
            <a:ext cx="6058297" cy="3407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 redondeado"/>
          <p:cNvSpPr/>
          <p:nvPr/>
        </p:nvSpPr>
        <p:spPr>
          <a:xfrm>
            <a:off x="1534028" y="3412612"/>
            <a:ext cx="6058297" cy="3407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Protocol</a:t>
            </a:r>
            <a:endParaRPr lang="en-US" noProof="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632257"/>
              </p:ext>
            </p:extLst>
          </p:nvPr>
        </p:nvGraphicFramePr>
        <p:xfrm>
          <a:off x="457200" y="1345952"/>
          <a:ext cx="8147248" cy="1651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73624"/>
                <a:gridCol w="40736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Pre-prandial</a:t>
                      </a:r>
                      <a:r>
                        <a:rPr lang="en-US" sz="1400" baseline="0" noProof="0" dirty="0" smtClean="0"/>
                        <a:t> state</a:t>
                      </a:r>
                      <a:endParaRPr lang="en-US" sz="140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Mixed</a:t>
                      </a:r>
                      <a:r>
                        <a:rPr lang="en-US" sz="1400" baseline="0" noProof="0" dirty="0" smtClean="0"/>
                        <a:t> meal therapy</a:t>
                      </a:r>
                      <a:endParaRPr lang="en-US" sz="140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Glucose</a:t>
                      </a:r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over 150 </a:t>
                      </a:r>
                      <a:r>
                        <a:rPr lang="en-US" sz="1200" i="1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mg/</a:t>
                      </a:r>
                      <a:r>
                        <a:rPr lang="en-US" sz="1200" i="1" baseline="0" noProof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endParaRPr lang="en-US" sz="1200" i="1" baseline="0" noProof="0" dirty="0" smtClean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  <a:p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or</a:t>
                      </a:r>
                    </a:p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Glucose</a:t>
                      </a:r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between 100 and 150 </a:t>
                      </a:r>
                      <a:r>
                        <a:rPr lang="en-US" sz="1200" i="1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mg/</a:t>
                      </a:r>
                      <a:r>
                        <a:rPr lang="en-US" sz="1200" i="1" baseline="0" noProof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and rising</a:t>
                      </a:r>
                      <a:endParaRPr lang="en-US" sz="120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Bolus</a:t>
                      </a:r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insulin in advance</a:t>
                      </a:r>
                    </a:p>
                    <a:p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30 minutes separation</a:t>
                      </a:r>
                    </a:p>
                    <a:p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100g meal</a:t>
                      </a:r>
                      <a:endParaRPr lang="en-US" sz="120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Glucose below 100 </a:t>
                      </a:r>
                      <a:r>
                        <a:rPr lang="en-US" sz="1200" i="1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mg/</a:t>
                      </a:r>
                      <a:r>
                        <a:rPr lang="en-US" sz="1200" i="1" noProof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endParaRPr lang="en-US" sz="1200" i="1" noProof="0" dirty="0" smtClean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  <a:p>
                      <a:r>
                        <a:rPr lang="en-US" sz="1200" b="0" i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or</a:t>
                      </a:r>
                    </a:p>
                    <a:p>
                      <a:r>
                        <a:rPr lang="en-US" sz="1200" i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Glucose between</a:t>
                      </a:r>
                      <a:r>
                        <a:rPr lang="en-US" sz="1200" i="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100 and 150 </a:t>
                      </a:r>
                      <a:r>
                        <a:rPr lang="en-US" sz="1200" i="1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mg/</a:t>
                      </a:r>
                      <a:r>
                        <a:rPr lang="en-US" sz="1200" i="1" baseline="0" noProof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n-US" sz="1200" i="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and decreasing</a:t>
                      </a:r>
                      <a:endParaRPr lang="en-US" sz="1200" i="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Delayed insulin bolus</a:t>
                      </a:r>
                    </a:p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120 minutes separation</a:t>
                      </a:r>
                    </a:p>
                    <a:p>
                      <a:r>
                        <a:rPr lang="en-US" sz="120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40g</a:t>
                      </a:r>
                      <a:r>
                        <a:rPr lang="en-US" sz="1200" baseline="0" noProof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meal</a:t>
                      </a:r>
                      <a:endParaRPr lang="en-US" sz="1200" noProof="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16</a:t>
            </a:fld>
            <a:endParaRPr lang="es-ES"/>
          </a:p>
        </p:txBody>
      </p:sp>
      <p:cxnSp>
        <p:nvCxnSpPr>
          <p:cNvPr id="15" name="14 Conector recto de flecha"/>
          <p:cNvCxnSpPr/>
          <p:nvPr/>
        </p:nvCxnSpPr>
        <p:spPr>
          <a:xfrm flipV="1">
            <a:off x="1538039" y="489818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1538039" y="6266334"/>
            <a:ext cx="6120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Forma libre"/>
          <p:cNvSpPr/>
          <p:nvPr/>
        </p:nvSpPr>
        <p:spPr>
          <a:xfrm>
            <a:off x="1684124" y="5123299"/>
            <a:ext cx="5629835" cy="837603"/>
          </a:xfrm>
          <a:custGeom>
            <a:avLst/>
            <a:gdLst>
              <a:gd name="connsiteX0" fmla="*/ 0 w 5629835"/>
              <a:gd name="connsiteY0" fmla="*/ 309444 h 837603"/>
              <a:gd name="connsiteX1" fmla="*/ 502023 w 5629835"/>
              <a:gd name="connsiteY1" fmla="*/ 623209 h 837603"/>
              <a:gd name="connsiteX2" fmla="*/ 1434353 w 5629835"/>
              <a:gd name="connsiteY2" fmla="*/ 721821 h 837603"/>
              <a:gd name="connsiteX3" fmla="*/ 2178423 w 5629835"/>
              <a:gd name="connsiteY3" fmla="*/ 802503 h 837603"/>
              <a:gd name="connsiteX4" fmla="*/ 3254188 w 5629835"/>
              <a:gd name="connsiteY4" fmla="*/ 103256 h 837603"/>
              <a:gd name="connsiteX5" fmla="*/ 4258235 w 5629835"/>
              <a:gd name="connsiteY5" fmla="*/ 58433 h 837603"/>
              <a:gd name="connsiteX6" fmla="*/ 4787153 w 5629835"/>
              <a:gd name="connsiteY6" fmla="*/ 632174 h 837603"/>
              <a:gd name="connsiteX7" fmla="*/ 5629835 w 5629835"/>
              <a:gd name="connsiteY7" fmla="*/ 712856 h 83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9835" h="837603">
                <a:moveTo>
                  <a:pt x="0" y="309444"/>
                </a:moveTo>
                <a:cubicBezTo>
                  <a:pt x="131482" y="431962"/>
                  <a:pt x="262964" y="554480"/>
                  <a:pt x="502023" y="623209"/>
                </a:cubicBezTo>
                <a:cubicBezTo>
                  <a:pt x="741082" y="691938"/>
                  <a:pt x="1434353" y="721821"/>
                  <a:pt x="1434353" y="721821"/>
                </a:cubicBezTo>
                <a:cubicBezTo>
                  <a:pt x="1713753" y="751703"/>
                  <a:pt x="1875117" y="905597"/>
                  <a:pt x="2178423" y="802503"/>
                </a:cubicBezTo>
                <a:cubicBezTo>
                  <a:pt x="2481729" y="699409"/>
                  <a:pt x="2907553" y="227268"/>
                  <a:pt x="3254188" y="103256"/>
                </a:cubicBezTo>
                <a:cubicBezTo>
                  <a:pt x="3600823" y="-20756"/>
                  <a:pt x="4002741" y="-29720"/>
                  <a:pt x="4258235" y="58433"/>
                </a:cubicBezTo>
                <a:cubicBezTo>
                  <a:pt x="4513729" y="146586"/>
                  <a:pt x="4558553" y="523103"/>
                  <a:pt x="4787153" y="632174"/>
                </a:cubicBezTo>
                <a:cubicBezTo>
                  <a:pt x="5015753" y="741245"/>
                  <a:pt x="5387788" y="702397"/>
                  <a:pt x="5629835" y="712856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21 Conector recto"/>
          <p:cNvCxnSpPr/>
          <p:nvPr/>
        </p:nvCxnSpPr>
        <p:spPr>
          <a:xfrm>
            <a:off x="1684124" y="5834286"/>
            <a:ext cx="569544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906135" y="5714080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100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25" name="24 Conector recto"/>
          <p:cNvCxnSpPr/>
          <p:nvPr/>
        </p:nvCxnSpPr>
        <p:spPr>
          <a:xfrm>
            <a:off x="1682814" y="5378428"/>
            <a:ext cx="569544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904825" y="5258222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150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28" name="27 Conector recto de flecha"/>
          <p:cNvCxnSpPr/>
          <p:nvPr/>
        </p:nvCxnSpPr>
        <p:spPr>
          <a:xfrm flipV="1">
            <a:off x="3657143" y="6050310"/>
            <a:ext cx="0" cy="3362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3341191" y="6338342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 smtClean="0"/>
              <a:t>Meal</a:t>
            </a:r>
            <a:r>
              <a:rPr lang="es-ES" sz="800" dirty="0" smtClean="0"/>
              <a:t> time</a:t>
            </a:r>
            <a:endParaRPr lang="en-US" sz="800" i="1" dirty="0"/>
          </a:p>
        </p:txBody>
      </p:sp>
      <p:cxnSp>
        <p:nvCxnSpPr>
          <p:cNvPr id="31" name="30 Conector recto de flecha"/>
          <p:cNvCxnSpPr/>
          <p:nvPr/>
        </p:nvCxnSpPr>
        <p:spPr>
          <a:xfrm flipV="1">
            <a:off x="6074543" y="5365944"/>
            <a:ext cx="4774" cy="10205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CuadroTexto"/>
          <p:cNvSpPr txBox="1"/>
          <p:nvPr/>
        </p:nvSpPr>
        <p:spPr>
          <a:xfrm>
            <a:off x="5611016" y="6338342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 smtClean="0"/>
              <a:t>Insulin</a:t>
            </a:r>
            <a:r>
              <a:rPr lang="es-ES" sz="800" dirty="0" smtClean="0"/>
              <a:t> </a:t>
            </a:r>
            <a:r>
              <a:rPr lang="es-ES" sz="800" dirty="0" err="1" smtClean="0"/>
              <a:t>bolus</a:t>
            </a:r>
            <a:r>
              <a:rPr lang="es-ES" sz="800" dirty="0" smtClean="0"/>
              <a:t> time</a:t>
            </a:r>
            <a:endParaRPr lang="en-US" sz="800" i="1" dirty="0"/>
          </a:p>
        </p:txBody>
      </p:sp>
      <p:cxnSp>
        <p:nvCxnSpPr>
          <p:cNvPr id="36" name="35 Conector recto de flecha"/>
          <p:cNvCxnSpPr/>
          <p:nvPr/>
        </p:nvCxnSpPr>
        <p:spPr>
          <a:xfrm>
            <a:off x="3688893" y="6195565"/>
            <a:ext cx="235427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4605379" y="5998605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120 min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41 Conector recto de flecha"/>
          <p:cNvCxnSpPr/>
          <p:nvPr/>
        </p:nvCxnSpPr>
        <p:spPr>
          <a:xfrm flipV="1">
            <a:off x="1547664" y="3212976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>
            <a:off x="1547664" y="4581128"/>
            <a:ext cx="6120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1693749" y="4149080"/>
            <a:ext cx="569544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CuadroTexto"/>
          <p:cNvSpPr txBox="1"/>
          <p:nvPr/>
        </p:nvSpPr>
        <p:spPr>
          <a:xfrm>
            <a:off x="915760" y="4028874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100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47" name="46 Conector recto"/>
          <p:cNvCxnSpPr/>
          <p:nvPr/>
        </p:nvCxnSpPr>
        <p:spPr>
          <a:xfrm>
            <a:off x="1692439" y="3693222"/>
            <a:ext cx="569544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CuadroTexto"/>
          <p:cNvSpPr txBox="1"/>
          <p:nvPr/>
        </p:nvSpPr>
        <p:spPr>
          <a:xfrm>
            <a:off x="914450" y="3573016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150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49" name="48 Conector recto de flecha"/>
          <p:cNvCxnSpPr/>
          <p:nvPr/>
        </p:nvCxnSpPr>
        <p:spPr>
          <a:xfrm flipV="1">
            <a:off x="3665222" y="3428420"/>
            <a:ext cx="1546" cy="13318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49 CuadroTexto"/>
          <p:cNvSpPr txBox="1"/>
          <p:nvPr/>
        </p:nvSpPr>
        <p:spPr>
          <a:xfrm>
            <a:off x="3840789" y="4612298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 smtClean="0"/>
              <a:t>Meal</a:t>
            </a:r>
            <a:r>
              <a:rPr lang="es-ES" sz="800" dirty="0" smtClean="0"/>
              <a:t> time</a:t>
            </a:r>
            <a:endParaRPr lang="en-US" sz="800" i="1" dirty="0"/>
          </a:p>
        </p:txBody>
      </p:sp>
      <p:cxnSp>
        <p:nvCxnSpPr>
          <p:cNvPr id="51" name="50 Conector recto de flecha"/>
          <p:cNvCxnSpPr>
            <a:stCxn id="50" idx="0"/>
          </p:cNvCxnSpPr>
          <p:nvPr/>
        </p:nvCxnSpPr>
        <p:spPr>
          <a:xfrm flipV="1">
            <a:off x="4146322" y="3935778"/>
            <a:ext cx="835" cy="6765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3196803" y="4716048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 smtClean="0"/>
              <a:t>Insulin</a:t>
            </a:r>
            <a:r>
              <a:rPr lang="es-ES" sz="800" dirty="0" smtClean="0"/>
              <a:t> </a:t>
            </a:r>
            <a:r>
              <a:rPr lang="es-ES" sz="800" dirty="0" err="1" smtClean="0"/>
              <a:t>bolus</a:t>
            </a:r>
            <a:r>
              <a:rPr lang="es-ES" sz="800" dirty="0" smtClean="0"/>
              <a:t> time</a:t>
            </a:r>
            <a:endParaRPr lang="en-US" sz="800" i="1" dirty="0"/>
          </a:p>
        </p:txBody>
      </p:sp>
      <p:cxnSp>
        <p:nvCxnSpPr>
          <p:cNvPr id="53" name="52 Conector recto de flecha"/>
          <p:cNvCxnSpPr/>
          <p:nvPr/>
        </p:nvCxnSpPr>
        <p:spPr>
          <a:xfrm>
            <a:off x="3691517" y="4491304"/>
            <a:ext cx="4363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3 CuadroTexto"/>
          <p:cNvSpPr txBox="1"/>
          <p:nvPr/>
        </p:nvSpPr>
        <p:spPr>
          <a:xfrm>
            <a:off x="3666768" y="4293096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0 min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56 Forma libre"/>
          <p:cNvSpPr/>
          <p:nvPr/>
        </p:nvSpPr>
        <p:spPr>
          <a:xfrm>
            <a:off x="1647081" y="3361999"/>
            <a:ext cx="5698078" cy="712816"/>
          </a:xfrm>
          <a:custGeom>
            <a:avLst/>
            <a:gdLst>
              <a:gd name="connsiteX0" fmla="*/ 59278 w 5698078"/>
              <a:gd name="connsiteY0" fmla="*/ 398491 h 712816"/>
              <a:gd name="connsiteX1" fmla="*/ 106903 w 5698078"/>
              <a:gd name="connsiteY1" fmla="*/ 369916 h 712816"/>
              <a:gd name="connsiteX2" fmla="*/ 1040353 w 5698078"/>
              <a:gd name="connsiteY2" fmla="*/ 150841 h 712816"/>
              <a:gd name="connsiteX3" fmla="*/ 2021428 w 5698078"/>
              <a:gd name="connsiteY3" fmla="*/ 17491 h 712816"/>
              <a:gd name="connsiteX4" fmla="*/ 2459578 w 5698078"/>
              <a:gd name="connsiteY4" fmla="*/ 550891 h 712816"/>
              <a:gd name="connsiteX5" fmla="*/ 2802478 w 5698078"/>
              <a:gd name="connsiteY5" fmla="*/ 369916 h 712816"/>
              <a:gd name="connsiteX6" fmla="*/ 4259803 w 5698078"/>
              <a:gd name="connsiteY6" fmla="*/ 379441 h 712816"/>
              <a:gd name="connsiteX7" fmla="*/ 5421853 w 5698078"/>
              <a:gd name="connsiteY7" fmla="*/ 655666 h 712816"/>
              <a:gd name="connsiteX8" fmla="*/ 5698078 w 5698078"/>
              <a:gd name="connsiteY8" fmla="*/ 712816 h 71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98078" h="712816">
                <a:moveTo>
                  <a:pt x="59278" y="398491"/>
                </a:moveTo>
                <a:cubicBezTo>
                  <a:pt x="1334" y="404841"/>
                  <a:pt x="-56609" y="411191"/>
                  <a:pt x="106903" y="369916"/>
                </a:cubicBezTo>
                <a:cubicBezTo>
                  <a:pt x="270415" y="328641"/>
                  <a:pt x="721266" y="209578"/>
                  <a:pt x="1040353" y="150841"/>
                </a:cubicBezTo>
                <a:cubicBezTo>
                  <a:pt x="1359440" y="92104"/>
                  <a:pt x="1784891" y="-49184"/>
                  <a:pt x="2021428" y="17491"/>
                </a:cubicBezTo>
                <a:cubicBezTo>
                  <a:pt x="2257965" y="84166"/>
                  <a:pt x="2329403" y="492154"/>
                  <a:pt x="2459578" y="550891"/>
                </a:cubicBezTo>
                <a:cubicBezTo>
                  <a:pt x="2589753" y="609629"/>
                  <a:pt x="2502441" y="398491"/>
                  <a:pt x="2802478" y="369916"/>
                </a:cubicBezTo>
                <a:cubicBezTo>
                  <a:pt x="3102515" y="341341"/>
                  <a:pt x="3823241" y="331816"/>
                  <a:pt x="4259803" y="379441"/>
                </a:cubicBezTo>
                <a:cubicBezTo>
                  <a:pt x="4696366" y="427066"/>
                  <a:pt x="5182141" y="600104"/>
                  <a:pt x="5421853" y="655666"/>
                </a:cubicBezTo>
                <a:cubicBezTo>
                  <a:pt x="5661565" y="711228"/>
                  <a:pt x="5577428" y="690591"/>
                  <a:pt x="5698078" y="71281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CuadroTexto"/>
          <p:cNvSpPr txBox="1"/>
          <p:nvPr/>
        </p:nvSpPr>
        <p:spPr>
          <a:xfrm>
            <a:off x="0" y="6626227"/>
            <a:ext cx="4427984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dirty="0"/>
              <a:t>Published in </a:t>
            </a:r>
            <a:r>
              <a:rPr lang="it-IT" dirty="0" smtClean="0"/>
              <a:t>Rossetti </a:t>
            </a:r>
            <a:r>
              <a:rPr lang="it-IT" dirty="0"/>
              <a:t>et al. (2012) Diabetes Technology &amp; Therapeutics</a:t>
            </a:r>
            <a:endParaRPr lang="en-US" dirty="0"/>
          </a:p>
        </p:txBody>
      </p:sp>
      <p:sp>
        <p:nvSpPr>
          <p:cNvPr id="40" name="39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2938513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5" name="5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6" name="55 Rectángulo redondeado"/>
          <p:cNvSpPr/>
          <p:nvPr/>
        </p:nvSpPr>
        <p:spPr>
          <a:xfrm>
            <a:off x="2915816" y="76200"/>
            <a:ext cx="1296144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8" name="57 Rectángulo redondeado"/>
          <p:cNvSpPr/>
          <p:nvPr/>
        </p:nvSpPr>
        <p:spPr>
          <a:xfrm>
            <a:off x="2938512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0" name="59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1" name="6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2" name="61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Dataset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24036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Two weeks of home monitoring of 12 patients was performed using the designed protocol.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Only CGM measurements were registered, along with patient’s diary of diet and events.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data obtained were used in a proof of concept experiment of an open loop control in the Hospital </a:t>
            </a:r>
            <a:r>
              <a:rPr lang="en-US" dirty="0" err="1" smtClean="0">
                <a:solidFill>
                  <a:schemeClr val="tx1"/>
                </a:solidFill>
              </a:rPr>
              <a:t>Clínic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Universitari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València</a:t>
            </a:r>
            <a:r>
              <a:rPr lang="en-US" dirty="0" smtClean="0">
                <a:solidFill>
                  <a:schemeClr val="tx1"/>
                </a:solidFill>
              </a:rPr>
              <a:t>. The treatment delivered was calculated from models obtained from the monitoring in the previous weeks, which followed the protocol.</a:t>
            </a:r>
          </a:p>
          <a:p>
            <a:r>
              <a:rPr lang="en-US" dirty="0">
                <a:solidFill>
                  <a:schemeClr val="tx1"/>
                </a:solidFill>
              </a:rPr>
              <a:t>Feasibility of the use of models was demonstrated obtaining no worse results than an optimally adjusted therapy.</a:t>
            </a:r>
          </a:p>
          <a:p>
            <a:r>
              <a:rPr lang="en-US" dirty="0">
                <a:solidFill>
                  <a:schemeClr val="tx1"/>
                </a:solidFill>
              </a:rPr>
              <a:t>However, limitations in the models used motivated further research.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17</a:t>
            </a:fld>
            <a:endParaRPr lang="es-ES"/>
          </a:p>
        </p:txBody>
      </p:sp>
      <p:sp>
        <p:nvSpPr>
          <p:cNvPr id="14" name="13 Rectángulo redondeado"/>
          <p:cNvSpPr/>
          <p:nvPr/>
        </p:nvSpPr>
        <p:spPr>
          <a:xfrm>
            <a:off x="611560" y="4509120"/>
            <a:ext cx="2160240" cy="72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Two weeks monitored with CGM at home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Flecha derecha"/>
          <p:cNvSpPr/>
          <p:nvPr/>
        </p:nvSpPr>
        <p:spPr>
          <a:xfrm>
            <a:off x="2843808" y="4725144"/>
            <a:ext cx="457148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15 Rectángulo redondeado"/>
          <p:cNvSpPr/>
          <p:nvPr/>
        </p:nvSpPr>
        <p:spPr>
          <a:xfrm>
            <a:off x="3397214" y="4437112"/>
            <a:ext cx="2182898" cy="8640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Treatment calculated according to the CGM monitoring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Flecha derecha"/>
          <p:cNvSpPr/>
          <p:nvPr/>
        </p:nvSpPr>
        <p:spPr>
          <a:xfrm>
            <a:off x="5671370" y="4725144"/>
            <a:ext cx="457148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6205526" y="4437112"/>
            <a:ext cx="2182898" cy="8640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Treatment validation in hospital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2 Marcador de contenido"/>
          <p:cNvSpPr txBox="1">
            <a:spLocks/>
          </p:cNvSpPr>
          <p:nvPr/>
        </p:nvSpPr>
        <p:spPr>
          <a:xfrm>
            <a:off x="441039" y="5445224"/>
            <a:ext cx="8229600" cy="1094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In-hospital monitoring days did not follow the protocol, but blood glucose, CGM signal and plasma insulin were registered.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12 patients, with four postprandial periods each were monitored. 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21 Rectángulo redondeado"/>
          <p:cNvSpPr/>
          <p:nvPr/>
        </p:nvSpPr>
        <p:spPr>
          <a:xfrm>
            <a:off x="2938513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2915816" y="76200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2938512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0" y="6626227"/>
            <a:ext cx="4427984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dirty="0"/>
              <a:t>Published in </a:t>
            </a:r>
            <a:r>
              <a:rPr lang="it-IT" dirty="0" smtClean="0"/>
              <a:t>Rossetti </a:t>
            </a:r>
            <a:r>
              <a:rPr lang="it-IT" dirty="0"/>
              <a:t>et al. (2012) Diabetes Technology &amp; Therapeutics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0" y="1479076"/>
            <a:ext cx="8581500" cy="3318076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18</a:t>
            </a:fld>
            <a:endParaRPr lang="es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CGM error </a:t>
            </a:r>
            <a:r>
              <a:rPr lang="es-ES" dirty="0" err="1" smtClean="0"/>
              <a:t>model</a:t>
            </a:r>
            <a:endParaRPr lang="en-U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>
          <a:xfrm>
            <a:off x="441039" y="508518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Two different commercial devices were used simultaneously: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Medtronic Paradigm VEO</a:t>
            </a:r>
          </a:p>
          <a:p>
            <a:pPr lvl="1"/>
            <a:r>
              <a:rPr lang="en-US" sz="1600" dirty="0" err="1" smtClean="0">
                <a:solidFill>
                  <a:schemeClr val="tx1"/>
                </a:solidFill>
              </a:rPr>
              <a:t>Dexcom</a:t>
            </a:r>
            <a:r>
              <a:rPr lang="en-US" sz="1600" dirty="0" smtClean="0">
                <a:solidFill>
                  <a:schemeClr val="tx1"/>
                </a:solidFill>
              </a:rPr>
              <a:t> SEVEN PLUS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The error of these monitors is usually large (average of 20%) and involves delays, biases and time-correlations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15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312843" y="76200"/>
            <a:ext cx="24299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-1" y="6619445"/>
            <a:ext cx="4230463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it-IT" dirty="0" smtClean="0"/>
              <a:t>Published in Laguna </a:t>
            </a:r>
            <a:r>
              <a:rPr lang="it-IT" dirty="0"/>
              <a:t>et al. (2013a) </a:t>
            </a:r>
            <a:r>
              <a:rPr lang="en-US" dirty="0"/>
              <a:t>Biomedical Signal Processing &amp; Control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19</a:t>
            </a:fld>
            <a:endParaRPr lang="es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CGM error </a:t>
            </a:r>
            <a:r>
              <a:rPr lang="es-ES" dirty="0" err="1" smtClean="0"/>
              <a:t>model</a:t>
            </a:r>
            <a:endParaRPr lang="en-US" dirty="0"/>
          </a:p>
        </p:txBody>
      </p:sp>
      <p:sp>
        <p:nvSpPr>
          <p:cNvPr id="14" name="1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14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15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4312843" y="76200"/>
            <a:ext cx="54718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aphicFrame>
        <p:nvGraphicFramePr>
          <p:cNvPr id="17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363785"/>
              </p:ext>
            </p:extLst>
          </p:nvPr>
        </p:nvGraphicFramePr>
        <p:xfrm>
          <a:off x="457200" y="134076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17 Llamada rectangular redondeada"/>
          <p:cNvSpPr/>
          <p:nvPr/>
        </p:nvSpPr>
        <p:spPr>
          <a:xfrm>
            <a:off x="3697560" y="1340768"/>
            <a:ext cx="2808312" cy="648072"/>
          </a:xfrm>
          <a:prstGeom prst="wedgeRoundRectCallout">
            <a:avLst>
              <a:gd name="adj1" fmla="val -18304"/>
              <a:gd name="adj2" fmla="val 7482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Stationary signal in mean and standard deviation</a:t>
            </a:r>
            <a:endParaRPr lang="en-US" sz="140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Llamada rectangular redondeada"/>
          <p:cNvSpPr/>
          <p:nvPr/>
        </p:nvSpPr>
        <p:spPr>
          <a:xfrm>
            <a:off x="1984159" y="5224519"/>
            <a:ext cx="1728192" cy="648072"/>
          </a:xfrm>
          <a:prstGeom prst="wedgeRoundRectCallout">
            <a:avLst>
              <a:gd name="adj1" fmla="val -36639"/>
              <a:gd name="adj2" fmla="val -8270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Shifted signal without delay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lasan.UPVNET\AppData\Local\Microsoft\Windows\Temporary Internet Files\Content.IE5\DUNST1P9\MC90038984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-27384"/>
            <a:ext cx="1403648" cy="14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8296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245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issue of variability in the treatment of type 1 diabetes: role of an Artificial Pancreas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State of the art: Predicting blood glucose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Objective I: Optimal experiment design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Objective II: CGM Statistical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Objective III: New methods for characterization of variability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Interval identification: proof of concept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In-patient interval identification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Out-patient interval identification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Final conclusions and future work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2" descr="C:\Users\allasan.UPVNET\AppData\Local\Microsoft\Windows\Temporary Internet Files\Content.IE5\DUNST1P9\MC90038405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1"/>
            <a:ext cx="132518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err="1" smtClean="0"/>
              <a:t>Delay</a:t>
            </a:r>
            <a:r>
              <a:rPr lang="es-ES" noProof="0" dirty="0" smtClean="0"/>
              <a:t> </a:t>
            </a:r>
            <a:r>
              <a:rPr lang="es-ES" noProof="0" dirty="0" err="1" smtClean="0"/>
              <a:t>analysis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5" y="2363772"/>
            <a:ext cx="7632848" cy="3009444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20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3275856" y="1484784"/>
                <a:ext cx="2655855" cy="656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𝐸𝑥𝑝</m:t>
                      </m:r>
                      <m:d>
                        <m:dPr>
                          <m:ctrlPr>
                            <a:rPr lang="es-E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l-GR" b="0" i="1"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≔ </m:t>
                      </m:r>
                      <m:r>
                        <a:rPr lang="es-E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E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l-GR" b="0" i="1">
                              <a:latin typeface="Cambria Math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E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/>
                                </a:rPr>
                                <m:t>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484784"/>
                <a:ext cx="2655855" cy="6561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2177478" y="572396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/>
                        </a:rPr>
                        <m:t>𝜇</m:t>
                      </m:r>
                      <m:r>
                        <a:rPr lang="es-ES" b="0" i="1" smtClean="0">
                          <a:latin typeface="Cambria Math"/>
                        </a:rPr>
                        <m:t>=1.08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478" y="5723964"/>
                <a:ext cx="1098378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5940152" y="572396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/>
                        </a:rPr>
                        <m:t>𝜇</m:t>
                      </m:r>
                      <m:r>
                        <a:rPr lang="es-ES" b="0" i="1" smtClean="0">
                          <a:latin typeface="Cambria Math"/>
                        </a:rPr>
                        <m:t>=1.69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723964"/>
                <a:ext cx="1098378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6 CuadroTexto"/>
          <p:cNvSpPr txBox="1"/>
          <p:nvPr/>
        </p:nvSpPr>
        <p:spPr>
          <a:xfrm>
            <a:off x="2101982" y="541453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SEVEN PLUS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166473" y="541734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VEO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0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4312843" y="76200"/>
            <a:ext cx="90722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9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smtClean="0"/>
              <a:t>Stationarity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0" y="1412776"/>
            <a:ext cx="5903903" cy="452596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6309070" y="1988840"/>
            <a:ext cx="2592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Pseudo-stationarity of the signal was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Mean and Standard deviation were modeled and  transformed from the blood glucose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transformation is invertible for simulation purposes.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4312843" y="76200"/>
            <a:ext cx="1339277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251521" y="1412776"/>
            <a:ext cx="6005540" cy="230425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15984E-6 L 0.0026 0.325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6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smtClean="0"/>
              <a:t>CGM </a:t>
            </a:r>
            <a:r>
              <a:rPr lang="es-ES" noProof="0" dirty="0" err="1" smtClean="0"/>
              <a:t>distribution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" y="1719323"/>
            <a:ext cx="5161220" cy="3999486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22</a:t>
            </a:fld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5686683" y="1412776"/>
            <a:ext cx="30963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Probability distributions and AR models were adjusted to the transformed signal.</a:t>
            </a:r>
          </a:p>
          <a:p>
            <a:endParaRPr lang="en-US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Experimental MARD and simulated MARD were very similar (18.72% vs 17.28%) for the SEVEN PLUS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VEO monitor simulated MARD was somewhat larger than the observed (18.38% vs 14.98%).</a:t>
            </a:r>
          </a:p>
        </p:txBody>
      </p:sp>
      <p:sp>
        <p:nvSpPr>
          <p:cNvPr id="3" name="2 Anillo"/>
          <p:cNvSpPr/>
          <p:nvPr/>
        </p:nvSpPr>
        <p:spPr>
          <a:xfrm>
            <a:off x="4498566" y="3212976"/>
            <a:ext cx="793514" cy="323458"/>
          </a:xfrm>
          <a:prstGeom prst="donut">
            <a:avLst>
              <a:gd name="adj" fmla="val 13182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4 Anillo"/>
          <p:cNvSpPr/>
          <p:nvPr/>
        </p:nvSpPr>
        <p:spPr>
          <a:xfrm>
            <a:off x="3275856" y="2852936"/>
            <a:ext cx="648072" cy="683498"/>
          </a:xfrm>
          <a:prstGeom prst="donut">
            <a:avLst>
              <a:gd name="adj" fmla="val 7262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4312843" y="76200"/>
            <a:ext cx="162730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3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CGM </a:t>
            </a:r>
            <a:r>
              <a:rPr lang="es-ES" dirty="0" err="1" smtClean="0"/>
              <a:t>model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129614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 model was developed for each CGM device analyzed.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same structure was used for both models.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23</a:t>
            </a:fld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335540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4312843" y="76200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4335539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0" name="9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3275856" y="2852936"/>
                <a:ext cx="47525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ba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   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/>
                          </a:rPr>
                        </m:ctrlPr>
                      </m:bar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ba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852936"/>
                <a:ext cx="4752528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2 Marcador de contenido"/>
              <p:cNvSpPr txBox="1">
                <a:spLocks/>
              </p:cNvSpPr>
              <p:nvPr/>
            </p:nvSpPr>
            <p:spPr>
              <a:xfrm>
                <a:off x="4126543" y="3300698"/>
                <a:ext cx="2850596" cy="4535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rgbClr val="00206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rgbClr val="00206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00206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rgbClr val="00206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rgbClr val="002060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𝜔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being a white noise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543" y="3300698"/>
                <a:ext cx="2850596" cy="453518"/>
              </a:xfrm>
              <a:prstGeom prst="rect">
                <a:avLst/>
              </a:prstGeom>
              <a:blipFill rotWithShape="1">
                <a:blip r:embed="rId3"/>
                <a:stretch>
                  <a:fillRect t="-8000" r="-641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3835122" y="4762328"/>
                <a:ext cx="3528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𝑆𝑇𝐷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/>
                          </a:rPr>
                        </m:ctrlPr>
                      </m:bar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</m:ba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𝑀𝑒𝑎𝑛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122" y="4762328"/>
                <a:ext cx="352839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3851920" y="3806737"/>
                <a:ext cx="3528393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𝑆𝑇𝐷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=0.314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𝑃𝐺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−12.9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806737"/>
                <a:ext cx="3528393" cy="379527"/>
              </a:xfrm>
              <a:prstGeom prst="rect">
                <a:avLst/>
              </a:prstGeom>
              <a:blipFill rotWithShape="1">
                <a:blip r:embed="rId5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CuadroTexto"/>
              <p:cNvSpPr txBox="1"/>
              <p:nvPr/>
            </p:nvSpPr>
            <p:spPr>
              <a:xfrm>
                <a:off x="3835123" y="4104969"/>
                <a:ext cx="3528393" cy="65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𝑃𝐺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−1.06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123" y="4104969"/>
                <a:ext cx="3528393" cy="6573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18 CuadroTexto"/>
              <p:cNvSpPr txBox="1"/>
              <p:nvPr/>
            </p:nvSpPr>
            <p:spPr>
              <a:xfrm>
                <a:off x="3815915" y="5606937"/>
                <a:ext cx="3528393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𝐶𝐺𝑀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𝑃𝐺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9" name="1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15" y="5606937"/>
                <a:ext cx="3528393" cy="379527"/>
              </a:xfrm>
              <a:prstGeom prst="rect">
                <a:avLst/>
              </a:prstGeom>
              <a:blipFill rotWithShape="1">
                <a:blip r:embed="rId7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CuadroTexto"/>
              <p:cNvSpPr txBox="1"/>
              <p:nvPr/>
            </p:nvSpPr>
            <p:spPr>
              <a:xfrm>
                <a:off x="4819329" y="5213626"/>
                <a:ext cx="1521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𝐸𝑥𝑝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0" name="1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29" y="5213626"/>
                <a:ext cx="1521478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20 Rectángulo redondeado"/>
          <p:cNvSpPr/>
          <p:nvPr/>
        </p:nvSpPr>
        <p:spPr>
          <a:xfrm>
            <a:off x="899592" y="2966173"/>
            <a:ext cx="1944216" cy="6528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AR model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Flecha abajo"/>
          <p:cNvSpPr/>
          <p:nvPr/>
        </p:nvSpPr>
        <p:spPr>
          <a:xfrm>
            <a:off x="1691680" y="3707860"/>
            <a:ext cx="360040" cy="2792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899592" y="4049864"/>
            <a:ext cx="1944216" cy="6528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Non-stationarity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Flecha abajo"/>
          <p:cNvSpPr/>
          <p:nvPr/>
        </p:nvSpPr>
        <p:spPr>
          <a:xfrm>
            <a:off x="1691680" y="4800781"/>
            <a:ext cx="360040" cy="2792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899592" y="5152410"/>
            <a:ext cx="1944216" cy="6528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Delay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Interval Identification</a:t>
            </a:r>
            <a:endParaRPr lang="en-US" noProof="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48" y="3880529"/>
            <a:ext cx="3199377" cy="2500799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FF669-C38A-4DEF-8A0C-0674C14CD90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3973743"/>
            <a:ext cx="3155225" cy="23622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43191"/>
            <a:ext cx="3155225" cy="23622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40143"/>
            <a:ext cx="3155225" cy="23622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78" y="1955931"/>
            <a:ext cx="5426960" cy="4065357"/>
          </a:xfrm>
          <a:prstGeom prst="rect">
            <a:avLst/>
          </a:prstGeom>
        </p:spPr>
      </p:pic>
      <p:sp>
        <p:nvSpPr>
          <p:cNvPr id="10" name="9 Forma libre"/>
          <p:cNvSpPr/>
          <p:nvPr/>
        </p:nvSpPr>
        <p:spPr>
          <a:xfrm>
            <a:off x="2445041" y="2667000"/>
            <a:ext cx="4108159" cy="1828800"/>
          </a:xfrm>
          <a:custGeom>
            <a:avLst/>
            <a:gdLst>
              <a:gd name="connsiteX0" fmla="*/ 0 w 4178808"/>
              <a:gd name="connsiteY0" fmla="*/ 1700784 h 1815910"/>
              <a:gd name="connsiteX1" fmla="*/ 877824 w 4178808"/>
              <a:gd name="connsiteY1" fmla="*/ 594360 h 1815910"/>
              <a:gd name="connsiteX2" fmla="*/ 2002536 w 4178808"/>
              <a:gd name="connsiteY2" fmla="*/ 1810512 h 1815910"/>
              <a:gd name="connsiteX3" fmla="*/ 4178808 w 4178808"/>
              <a:gd name="connsiteY3" fmla="*/ 0 h 181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808" h="1815910">
                <a:moveTo>
                  <a:pt x="0" y="1700784"/>
                </a:moveTo>
                <a:cubicBezTo>
                  <a:pt x="272034" y="1138428"/>
                  <a:pt x="544068" y="576072"/>
                  <a:pt x="877824" y="594360"/>
                </a:cubicBezTo>
                <a:cubicBezTo>
                  <a:pt x="1211580" y="612648"/>
                  <a:pt x="1452372" y="1909572"/>
                  <a:pt x="2002536" y="1810512"/>
                </a:cubicBezTo>
                <a:cubicBezTo>
                  <a:pt x="2552700" y="1711452"/>
                  <a:pt x="3813048" y="291084"/>
                  <a:pt x="4178808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10 Forma libre"/>
          <p:cNvSpPr/>
          <p:nvPr/>
        </p:nvSpPr>
        <p:spPr>
          <a:xfrm>
            <a:off x="2395728" y="4850110"/>
            <a:ext cx="4187952" cy="584941"/>
          </a:xfrm>
          <a:custGeom>
            <a:avLst/>
            <a:gdLst>
              <a:gd name="connsiteX0" fmla="*/ 0 w 4187952"/>
              <a:gd name="connsiteY0" fmla="*/ 0 h 750590"/>
              <a:gd name="connsiteX1" fmla="*/ 566928 w 4187952"/>
              <a:gd name="connsiteY1" fmla="*/ 612648 h 750590"/>
              <a:gd name="connsiteX2" fmla="*/ 1033272 w 4187952"/>
              <a:gd name="connsiteY2" fmla="*/ 384048 h 750590"/>
              <a:gd name="connsiteX3" fmla="*/ 1591056 w 4187952"/>
              <a:gd name="connsiteY3" fmla="*/ 749808 h 750590"/>
              <a:gd name="connsiteX4" fmla="*/ 4187952 w 4187952"/>
              <a:gd name="connsiteY4" fmla="*/ 265176 h 7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952" h="750590">
                <a:moveTo>
                  <a:pt x="0" y="0"/>
                </a:moveTo>
                <a:cubicBezTo>
                  <a:pt x="197358" y="274320"/>
                  <a:pt x="394716" y="548640"/>
                  <a:pt x="566928" y="612648"/>
                </a:cubicBezTo>
                <a:cubicBezTo>
                  <a:pt x="739140" y="676656"/>
                  <a:pt x="862584" y="361188"/>
                  <a:pt x="1033272" y="384048"/>
                </a:cubicBezTo>
                <a:cubicBezTo>
                  <a:pt x="1203960" y="406908"/>
                  <a:pt x="1065276" y="769620"/>
                  <a:pt x="1591056" y="749808"/>
                </a:cubicBezTo>
                <a:cubicBezTo>
                  <a:pt x="2116836" y="729996"/>
                  <a:pt x="3736848" y="367284"/>
                  <a:pt x="4187952" y="265176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11 Forma libre"/>
          <p:cNvSpPr/>
          <p:nvPr/>
        </p:nvSpPr>
        <p:spPr>
          <a:xfrm>
            <a:off x="2414016" y="4169664"/>
            <a:ext cx="4142232" cy="778297"/>
          </a:xfrm>
          <a:custGeom>
            <a:avLst/>
            <a:gdLst>
              <a:gd name="connsiteX0" fmla="*/ 0 w 4142232"/>
              <a:gd name="connsiteY0" fmla="*/ 429768 h 778297"/>
              <a:gd name="connsiteX1" fmla="*/ 886968 w 4142232"/>
              <a:gd name="connsiteY1" fmla="*/ 173736 h 778297"/>
              <a:gd name="connsiteX2" fmla="*/ 1691640 w 4142232"/>
              <a:gd name="connsiteY2" fmla="*/ 777240 h 778297"/>
              <a:gd name="connsiteX3" fmla="*/ 4142232 w 4142232"/>
              <a:gd name="connsiteY3" fmla="*/ 0 h 77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2232" h="778297">
                <a:moveTo>
                  <a:pt x="0" y="429768"/>
                </a:moveTo>
                <a:cubicBezTo>
                  <a:pt x="302514" y="272796"/>
                  <a:pt x="605028" y="115824"/>
                  <a:pt x="886968" y="173736"/>
                </a:cubicBezTo>
                <a:cubicBezTo>
                  <a:pt x="1168908" y="231648"/>
                  <a:pt x="1149096" y="806196"/>
                  <a:pt x="1691640" y="777240"/>
                </a:cubicBezTo>
                <a:cubicBezTo>
                  <a:pt x="2234184" y="748284"/>
                  <a:pt x="3657600" y="138684"/>
                  <a:pt x="414223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12 CuadroTexto"/>
          <p:cNvSpPr txBox="1"/>
          <p:nvPr/>
        </p:nvSpPr>
        <p:spPr>
          <a:xfrm>
            <a:off x="2420657" y="16002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classic</a:t>
            </a:r>
            <a:endParaRPr lang="ca-E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414016" y="158511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interval</a:t>
            </a:r>
            <a:endParaRPr lang="ca-E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5680995" y="76200"/>
            <a:ext cx="87617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56234E-6 L 0.12188 0.14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7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9598E-6 L -0.1309 0.142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5" y="7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03863E-6 L -0.12847 -0.11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-55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226E-6 L 0.12535 -0.1149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" y="-57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3" grpId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err="1" smtClean="0"/>
              <a:t>Interval</a:t>
            </a:r>
            <a:r>
              <a:rPr lang="es-ES" dirty="0"/>
              <a:t> </a:t>
            </a:r>
            <a:r>
              <a:rPr lang="es-ES" dirty="0" smtClean="0"/>
              <a:t>– </a:t>
            </a:r>
            <a:r>
              <a:rPr lang="es-ES" dirty="0" err="1" smtClean="0"/>
              <a:t>Classic</a:t>
            </a:r>
            <a:r>
              <a:rPr lang="es-ES" dirty="0" smtClean="0"/>
              <a:t> </a:t>
            </a:r>
            <a:r>
              <a:rPr lang="es-ES" dirty="0" err="1" smtClean="0"/>
              <a:t>identification</a:t>
            </a:r>
            <a:r>
              <a:rPr lang="es-ES" dirty="0" smtClean="0"/>
              <a:t> </a:t>
            </a:r>
            <a:r>
              <a:rPr lang="es-ES" dirty="0" err="1" smtClean="0"/>
              <a:t>spectrum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53" y="1412776"/>
            <a:ext cx="6480720" cy="2815014"/>
          </a:xfr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25</a:t>
            </a:fld>
            <a:endParaRPr lang="es-ES"/>
          </a:p>
        </p:txBody>
      </p:sp>
      <p:sp>
        <p:nvSpPr>
          <p:cNvPr id="15" name="2 Marcador de contenido"/>
          <p:cNvSpPr txBox="1">
            <a:spLocks/>
          </p:cNvSpPr>
          <p:nvPr/>
        </p:nvSpPr>
        <p:spPr>
          <a:xfrm>
            <a:off x="395536" y="4653136"/>
            <a:ext cx="8208912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Identification procedure: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All calculations were performed in Matlab R2012a.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Multi-objective optimization was performed using the εv-MOGA</a:t>
            </a:r>
            <a:r>
              <a:rPr lang="en-US" baseline="30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optimization algorithm.</a:t>
            </a:r>
            <a:endParaRPr lang="en-US" baseline="30000" dirty="0" smtClean="0">
              <a:solidFill>
                <a:schemeClr val="tx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0" y="6657945"/>
            <a:ext cx="3527884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 </a:t>
            </a:r>
            <a:r>
              <a:rPr lang="en-US" sz="800" dirty="0" err="1" smtClean="0"/>
              <a:t>Herrero</a:t>
            </a:r>
            <a:r>
              <a:rPr lang="en-US" sz="800" dirty="0" smtClean="0"/>
              <a:t> </a:t>
            </a:r>
            <a:r>
              <a:rPr lang="en-US" sz="800" i="1" dirty="0"/>
              <a:t>et al. </a:t>
            </a:r>
            <a:r>
              <a:rPr lang="en-US" sz="800" dirty="0" smtClean="0"/>
              <a:t>(2007) Computational </a:t>
            </a:r>
            <a:r>
              <a:rPr lang="en-US" sz="800" dirty="0"/>
              <a:t>and Ambient </a:t>
            </a:r>
            <a:r>
              <a:rPr lang="en-US" sz="800" dirty="0" smtClean="0"/>
              <a:t>Intelligence</a:t>
            </a:r>
            <a:endParaRPr lang="en-US" sz="800" dirty="0"/>
          </a:p>
        </p:txBody>
      </p:sp>
      <p:sp>
        <p:nvSpPr>
          <p:cNvPr id="16" name="15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5680995" y="76200"/>
            <a:ext cx="18714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Pareto Front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5" y="1731727"/>
            <a:ext cx="4910792" cy="3744416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26</a:t>
            </a:fld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15 Rectángulo redondeado"/>
          <p:cNvSpPr/>
          <p:nvPr/>
        </p:nvSpPr>
        <p:spPr>
          <a:xfrm>
            <a:off x="5680995" y="76200"/>
            <a:ext cx="277043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 Marcador de contenido"/>
          <p:cNvSpPr txBox="1">
            <a:spLocks/>
          </p:cNvSpPr>
          <p:nvPr/>
        </p:nvSpPr>
        <p:spPr>
          <a:xfrm>
            <a:off x="5364088" y="2636912"/>
            <a:ext cx="3456384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Multiple objectives: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J</a:t>
            </a:r>
            <a:r>
              <a:rPr lang="en-US" sz="2400" baseline="-25000" dirty="0" smtClean="0">
                <a:solidFill>
                  <a:schemeClr val="tx1"/>
                </a:solidFill>
              </a:rPr>
              <a:t>e</a:t>
            </a:r>
            <a:r>
              <a:rPr lang="en-US" sz="2400" dirty="0" smtClean="0">
                <a:solidFill>
                  <a:schemeClr val="tx1"/>
                </a:solidFill>
              </a:rPr>
              <a:t>= Quadratic error to the interval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</a:rPr>
              <a:t>J</a:t>
            </a:r>
            <a:r>
              <a:rPr lang="en-US" sz="2400" baseline="-25000" dirty="0" err="1" smtClean="0">
                <a:solidFill>
                  <a:schemeClr val="tx1"/>
                </a:solidFill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= Interval width</a:t>
            </a:r>
          </a:p>
        </p:txBody>
      </p:sp>
    </p:spTree>
    <p:extLst>
      <p:ext uri="{BB962C8B-B14F-4D97-AF65-F5344CB8AC3E}">
        <p14:creationId xmlns:p14="http://schemas.microsoft.com/office/powerpoint/2010/main" val="23139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27</a:t>
            </a:fld>
            <a:endParaRPr lang="es-ES"/>
          </a:p>
        </p:txBody>
      </p:sp>
      <p:sp>
        <p:nvSpPr>
          <p:cNvPr id="5" name="4 Flecha derecha"/>
          <p:cNvSpPr/>
          <p:nvPr/>
        </p:nvSpPr>
        <p:spPr>
          <a:xfrm>
            <a:off x="791580" y="1988840"/>
            <a:ext cx="7560840" cy="50405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827584" y="1691516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Less complex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654293" y="1667300"/>
            <a:ext cx="159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More complex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1043608" y="2528900"/>
            <a:ext cx="2880320" cy="900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Virtual data identification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1043608" y="3573016"/>
            <a:ext cx="1368152" cy="1296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YSI (I)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0" name="9 Rectángulo redondeado"/>
          <p:cNvSpPr/>
          <p:nvPr/>
        </p:nvSpPr>
        <p:spPr>
          <a:xfrm>
            <a:off x="2504753" y="3573016"/>
            <a:ext cx="1368152" cy="1296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CGM model (II)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4070913" y="2528900"/>
            <a:ext cx="3885464" cy="900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Experimental identification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4089218" y="3573016"/>
            <a:ext cx="2354990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YSI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6588224" y="3573388"/>
            <a:ext cx="1368153" cy="1296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CGM (V)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4" name="13 Rectángulo redondeado"/>
          <p:cNvSpPr/>
          <p:nvPr/>
        </p:nvSpPr>
        <p:spPr>
          <a:xfrm>
            <a:off x="4089218" y="4194026"/>
            <a:ext cx="1130481" cy="14672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Plasma Insulin as input (III)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5364089" y="4186758"/>
            <a:ext cx="1080120" cy="14744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Including SC Insulin model (IV)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4788025" y="80392"/>
            <a:ext cx="2808312" cy="3221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7740352" y="78296"/>
            <a:ext cx="1224136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2915816" y="78296"/>
            <a:ext cx="122413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Part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1547664" y="78296"/>
            <a:ext cx="122413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Part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79512" y="78296"/>
            <a:ext cx="122413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Preface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4283968" y="78296"/>
            <a:ext cx="10801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4306663" y="80392"/>
            <a:ext cx="3240360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Part III: Interval Identification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26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5680995" y="76200"/>
            <a:ext cx="332650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 - Virtual YSI </a:t>
            </a:r>
            <a:r>
              <a:rPr lang="es-ES" dirty="0" err="1" smtClean="0"/>
              <a:t>Identification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8" y="1646383"/>
            <a:ext cx="5733162" cy="4230889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13" name="1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76191"/>
              </p:ext>
            </p:extLst>
          </p:nvPr>
        </p:nvGraphicFramePr>
        <p:xfrm>
          <a:off x="6228184" y="3753225"/>
          <a:ext cx="2592288" cy="111593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42650"/>
                <a:gridCol w="1649638"/>
              </a:tblGrid>
              <a:tr h="4206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Postprandial 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width</a:t>
                      </a:r>
                      <a:endParaRPr lang="ca-ES" sz="1600" dirty="0" smtClean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a-ES" dirty="0" smtClean="0"/>
                    </a:p>
                  </a:txBody>
                  <a:tcPr/>
                </a:tc>
              </a:tr>
              <a:tr h="346727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Mean</a:t>
                      </a:r>
                      <a:endParaRPr lang="ca-E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62,59 (±20,85)</a:t>
                      </a:r>
                      <a:endParaRPr lang="ca-E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48600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Max</a:t>
                      </a:r>
                      <a:endParaRPr lang="ca-E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95,64 (±32,92)</a:t>
                      </a:r>
                      <a:endParaRPr lang="ca-E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2 Marcador de contenido"/>
          <p:cNvSpPr txBox="1">
            <a:spLocks/>
          </p:cNvSpPr>
          <p:nvPr/>
        </p:nvSpPr>
        <p:spPr>
          <a:xfrm>
            <a:off x="6156176" y="5013176"/>
            <a:ext cx="288032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Proof of concept.</a:t>
            </a:r>
          </a:p>
          <a:p>
            <a:r>
              <a:rPr lang="en-US" sz="18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100% of samples predicted.</a:t>
            </a:r>
            <a:endParaRPr lang="en-US" sz="18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2 Marcador de contenido"/>
          <p:cNvSpPr txBox="1">
            <a:spLocks/>
          </p:cNvSpPr>
          <p:nvPr/>
        </p:nvSpPr>
        <p:spPr>
          <a:xfrm>
            <a:off x="6127948" y="1340768"/>
            <a:ext cx="288032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14 virtual patients were generated, simulating 3 postprandial periods each</a:t>
            </a:r>
          </a:p>
          <a:p>
            <a:r>
              <a:rPr lang="en-US" sz="18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10% uncertainty introduced in insulin sensitivity and insulin elimination.</a:t>
            </a:r>
            <a:endParaRPr lang="en-US" sz="18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5680995" y="76200"/>
            <a:ext cx="411797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0" y="6619445"/>
            <a:ext cx="3779912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dirty="0" smtClean="0"/>
              <a:t>Published in Laguna </a:t>
            </a:r>
            <a:r>
              <a:rPr lang="en-US" dirty="0"/>
              <a:t>et al. (2012) In BMS symposium</a:t>
            </a:r>
          </a:p>
        </p:txBody>
      </p:sp>
    </p:spTree>
    <p:extLst>
      <p:ext uri="{BB962C8B-B14F-4D97-AF65-F5344CB8AC3E}">
        <p14:creationId xmlns:p14="http://schemas.microsoft.com/office/powerpoint/2010/main" val="9813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smtClean="0"/>
              <a:t>II - CGM Pareto </a:t>
            </a:r>
            <a:r>
              <a:rPr lang="es-ES" noProof="0" dirty="0" err="1" smtClean="0"/>
              <a:t>front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01" y="1692423"/>
            <a:ext cx="5534798" cy="4341515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29</a:t>
            </a:fld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15 Rectángulo redondeado"/>
          <p:cNvSpPr/>
          <p:nvPr/>
        </p:nvSpPr>
        <p:spPr>
          <a:xfrm>
            <a:off x="5680995" y="76200"/>
            <a:ext cx="50804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</a:t>
            </a:fld>
            <a:endParaRPr lang="es-ES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57" y="1412776"/>
            <a:ext cx="6499527" cy="4667593"/>
          </a:xfr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84" y="3577132"/>
            <a:ext cx="4123344" cy="4389367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968" y="6658695"/>
            <a:ext cx="4427984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/>
              <a:t>http://www.idf.org/diabetesatlas</a:t>
            </a:r>
            <a:endParaRPr lang="en-US" sz="800" dirty="0"/>
          </a:p>
        </p:txBody>
      </p:sp>
      <p:sp>
        <p:nvSpPr>
          <p:cNvPr id="17" name="16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07504" y="78296"/>
            <a:ext cx="216024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Diabetes</a:t>
            </a:r>
            <a:endParaRPr lang="en-US" noProof="0" dirty="0">
              <a:solidFill>
                <a:srgbClr val="002060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96296E-6 L -0.23333 -0.31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67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 - Virtual CGM Identification</a:t>
            </a:r>
            <a:endParaRPr lang="en-U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59" y="1412776"/>
            <a:ext cx="4905289" cy="3672408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333672" y="1268760"/>
            <a:ext cx="3374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Avg2 uses the average width of the superposition of two identical days. Best correlation to variability R=0.83.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Avg3 uses the average width of the superposition of the three monitoring days</a:t>
            </a:r>
            <a:r>
              <a:rPr lang="en-US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. 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Best correlation </a:t>
            </a:r>
            <a:r>
              <a:rPr lang="en-US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to variability 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R=0.8.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Both estimators use linear regression to estimate the envelope 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Nearest Pareto individual is chosen as the solution.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0" y="6619445"/>
            <a:ext cx="4139952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dirty="0" smtClean="0">
                <a:latin typeface="+mj-lt"/>
                <a:ea typeface="Linux Libertine" panose="02000503000000000000" pitchFamily="2" charset="0"/>
                <a:cs typeface="Linux Libertine" panose="02000503000000000000" pitchFamily="2" charset="0"/>
              </a:rPr>
              <a:t>Published in Laguna </a:t>
            </a:r>
            <a:r>
              <a:rPr lang="en-US" dirty="0">
                <a:latin typeface="+mj-lt"/>
                <a:ea typeface="Linux Libertine" panose="02000503000000000000" pitchFamily="2" charset="0"/>
                <a:cs typeface="Linux Libertine" panose="02000503000000000000" pitchFamily="2" charset="0"/>
              </a:rPr>
              <a:t>et al. (2013b) Biomedical Signal Processing &amp; Control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45665"/>
              </p:ext>
            </p:extLst>
          </p:nvPr>
        </p:nvGraphicFramePr>
        <p:xfrm>
          <a:off x="2100671" y="5356238"/>
          <a:ext cx="4991609" cy="1005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33618"/>
                <a:gridCol w="1663870"/>
                <a:gridCol w="1294121"/>
              </a:tblGrid>
              <a:tr h="26107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kern="12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Validation</a:t>
                      </a:r>
                      <a:r>
                        <a:rPr lang="es-ES" sz="1600" kern="12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s-ES" sz="1600" kern="12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values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Width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MARD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1934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kern="12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Avg2 (median)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83.3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3.3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1934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kern="12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Avg3 (median)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61.4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4.6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15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5680995" y="76200"/>
            <a:ext cx="60430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III - </a:t>
            </a:r>
            <a:r>
              <a:rPr lang="es-ES" dirty="0" err="1" smtClean="0"/>
              <a:t>Optimization</a:t>
            </a:r>
            <a:r>
              <a:rPr lang="es-ES" dirty="0" smtClean="0"/>
              <a:t> </a:t>
            </a:r>
            <a:r>
              <a:rPr lang="es-ES" dirty="0" err="1" smtClean="0"/>
              <a:t>index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827584" y="2390124"/>
                <a:ext cx="7614872" cy="524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𝑤𝑖𝑑𝑡h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bar>
                                    <m:bar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390124"/>
                <a:ext cx="7614872" cy="524503"/>
              </a:xfrm>
              <a:prstGeom prst="rect">
                <a:avLst/>
              </a:prstGeom>
              <a:blipFill rotWithShape="1"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847195" y="2852936"/>
                <a:ext cx="7575650" cy="1225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≔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0  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𝑖𝑓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  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ba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  <m:r>
                                <a:rPr lang="en-US" b="0" i="1" smtClean="0">
                                  <a:latin typeface="Cambria Math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𝑖𝑓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  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&gt;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  <m:r>
                                <a:rPr lang="en-US" b="0" i="1" smtClean="0">
                                  <a:latin typeface="Cambria Math"/>
                                </a:rPr>
                                <m:t>       </m:t>
                              </m:r>
                            </m:e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𝑖𝑓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  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&lt;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5" y="2852936"/>
                <a:ext cx="7575650" cy="12250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3712968" y="4077072"/>
                <a:ext cx="184410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𝑤𝑒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𝛾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968" y="4077072"/>
                <a:ext cx="1844103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919203" y="4509120"/>
            <a:ext cx="7452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Optimization with a compound objective yields a single individual of the Pareto front.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Cross-validation of the identifications is performed using a </a:t>
            </a:r>
            <a:r>
              <a:rPr lang="en-US" b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leave-1-day-out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strategy.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Plasma insulin was initially considered an input to the system, ignoring the subcutaneous insulin model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Optimization was performed using CMAES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global search engine.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0" y="6657945"/>
            <a:ext cx="4283968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 Hansen </a:t>
            </a:r>
            <a:r>
              <a:rPr lang="en-US" sz="800" dirty="0"/>
              <a:t>e</a:t>
            </a:r>
            <a:r>
              <a:rPr lang="en-US" sz="800" i="1" dirty="0" smtClean="0"/>
              <a:t>t </a:t>
            </a:r>
            <a:r>
              <a:rPr lang="en-US" sz="800" i="1" dirty="0"/>
              <a:t>al. </a:t>
            </a:r>
            <a:r>
              <a:rPr lang="en-US" sz="800" dirty="0" smtClean="0"/>
              <a:t>(2004) </a:t>
            </a:r>
            <a:r>
              <a:rPr lang="en-US" sz="800" dirty="0"/>
              <a:t>Parallel Problem Solving from Nature-PPSN </a:t>
            </a:r>
            <a:r>
              <a:rPr lang="en-US" sz="800" dirty="0" smtClean="0"/>
              <a:t>VIII</a:t>
            </a:r>
            <a:endParaRPr lang="en-US" sz="8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47195" y="1484784"/>
            <a:ext cx="745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Postprandial data from 12 T1DM patients was used. Four postprandial periods of five hours were available from each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Plasma insulin, plasma glucose and CGM signal were recorded frequently.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5680995" y="76200"/>
            <a:ext cx="758306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smtClean="0"/>
              <a:t>III - YSI </a:t>
            </a:r>
            <a:r>
              <a:rPr lang="es-ES" noProof="0" dirty="0" err="1" smtClean="0"/>
              <a:t>Identification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47" y="1484784"/>
            <a:ext cx="5939305" cy="452596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32</a:t>
            </a:fld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125052" y="607355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Patient 2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0" y="6619445"/>
            <a:ext cx="3779912" cy="24622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000"/>
            </a:lvl1pPr>
          </a:lstStyle>
          <a:p>
            <a:r>
              <a:rPr lang="en-US" dirty="0" smtClean="0"/>
              <a:t>Published in Laguna </a:t>
            </a:r>
            <a:r>
              <a:rPr lang="en-US" dirty="0"/>
              <a:t>et al. (2013) Journal of Process Control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23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5680995" y="76200"/>
            <a:ext cx="90722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89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III - YSI </a:t>
            </a:r>
            <a:r>
              <a:rPr lang="es-ES" dirty="0" err="1"/>
              <a:t>Identification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5950293" cy="452596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33</a:t>
            </a:fld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4018007" y="603083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Patient</a:t>
            </a:r>
            <a:r>
              <a:rPr lang="es-E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11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5680995" y="76200"/>
            <a:ext cx="1051245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- YSI Identification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482700"/>
              </p:ext>
            </p:extLst>
          </p:nvPr>
        </p:nvGraphicFramePr>
        <p:xfrm>
          <a:off x="1609328" y="1380376"/>
          <a:ext cx="5698976" cy="1112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78496"/>
                <a:gridCol w="1584176"/>
                <a:gridCol w="1512168"/>
                <a:gridCol w="1224136"/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Width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Prediction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MARD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Validation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set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66.4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52.8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5.56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Best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case set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94.3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97.3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0.03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845586" y="2852936"/>
            <a:ext cx="7452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Best case set is smaller (12) than the total validation set (48).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differences displayed are statistically significant.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845586" y="4149080"/>
            <a:ext cx="7452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It is expected of larger widths to achieve better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 order to discard trivial solutions, the larger widths exhibited by the best cases have to be dedicated to simulate intra-patient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If the interval fit of the identification days is not well adjusted, the identified width may be overestimated.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5680994" y="76200"/>
            <a:ext cx="1195261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16" name="15 Conector recto"/>
          <p:cNvCxnSpPr/>
          <p:nvPr/>
        </p:nvCxnSpPr>
        <p:spPr>
          <a:xfrm>
            <a:off x="558602" y="3890544"/>
            <a:ext cx="792088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22512" y="341784"/>
            <a:ext cx="5698976" cy="1143000"/>
          </a:xfrm>
        </p:spPr>
        <p:txBody>
          <a:bodyPr/>
          <a:lstStyle/>
          <a:p>
            <a:r>
              <a:rPr lang="es-ES" noProof="0" dirty="0" smtClean="0"/>
              <a:t>III - </a:t>
            </a:r>
            <a:r>
              <a:rPr lang="es-ES" noProof="0" dirty="0" err="1" smtClean="0"/>
              <a:t>Envelope</a:t>
            </a:r>
            <a:r>
              <a:rPr lang="es-ES" noProof="0" dirty="0" smtClean="0"/>
              <a:t> </a:t>
            </a:r>
            <a:r>
              <a:rPr lang="es-ES" noProof="0" dirty="0" err="1" smtClean="0"/>
              <a:t>Fitness</a:t>
            </a:r>
            <a:endParaRPr lang="en-US" noProof="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35</a:t>
            </a:fld>
            <a:endParaRPr lang="es-ES"/>
          </a:p>
        </p:txBody>
      </p:sp>
      <p:cxnSp>
        <p:nvCxnSpPr>
          <p:cNvPr id="5" name="4 Conector recto de flecha"/>
          <p:cNvCxnSpPr/>
          <p:nvPr/>
        </p:nvCxnSpPr>
        <p:spPr>
          <a:xfrm flipV="1">
            <a:off x="1461874" y="1304272"/>
            <a:ext cx="0" cy="17281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1364216" y="2924944"/>
            <a:ext cx="338437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10 Forma libre"/>
          <p:cNvSpPr/>
          <p:nvPr/>
        </p:nvSpPr>
        <p:spPr>
          <a:xfrm>
            <a:off x="1487522" y="1484735"/>
            <a:ext cx="3320249" cy="1296193"/>
          </a:xfrm>
          <a:custGeom>
            <a:avLst/>
            <a:gdLst>
              <a:gd name="connsiteX0" fmla="*/ 0 w 3320249"/>
              <a:gd name="connsiteY0" fmla="*/ 1296193 h 1296193"/>
              <a:gd name="connsiteX1" fmla="*/ 266331 w 3320249"/>
              <a:gd name="connsiteY1" fmla="*/ 1269560 h 1296193"/>
              <a:gd name="connsiteX2" fmla="*/ 381740 w 3320249"/>
              <a:gd name="connsiteY2" fmla="*/ 1012108 h 1296193"/>
              <a:gd name="connsiteX3" fmla="*/ 488272 w 3320249"/>
              <a:gd name="connsiteY3" fmla="*/ 861187 h 1296193"/>
              <a:gd name="connsiteX4" fmla="*/ 541538 w 3320249"/>
              <a:gd name="connsiteY4" fmla="*/ 674756 h 1296193"/>
              <a:gd name="connsiteX5" fmla="*/ 656948 w 3320249"/>
              <a:gd name="connsiteY5" fmla="*/ 550469 h 1296193"/>
              <a:gd name="connsiteX6" fmla="*/ 745725 w 3320249"/>
              <a:gd name="connsiteY6" fmla="*/ 594857 h 1296193"/>
              <a:gd name="connsiteX7" fmla="*/ 870012 w 3320249"/>
              <a:gd name="connsiteY7" fmla="*/ 355160 h 1296193"/>
              <a:gd name="connsiteX8" fmla="*/ 1056443 w 3320249"/>
              <a:gd name="connsiteY8" fmla="*/ 150974 h 1296193"/>
              <a:gd name="connsiteX9" fmla="*/ 1154098 w 3320249"/>
              <a:gd name="connsiteY9" fmla="*/ 213117 h 1296193"/>
              <a:gd name="connsiteX10" fmla="*/ 1269507 w 3320249"/>
              <a:gd name="connsiteY10" fmla="*/ 53 h 1296193"/>
              <a:gd name="connsiteX11" fmla="*/ 1544715 w 3320249"/>
              <a:gd name="connsiteY11" fmla="*/ 195362 h 1296193"/>
              <a:gd name="connsiteX12" fmla="*/ 1669002 w 3320249"/>
              <a:gd name="connsiteY12" fmla="*/ 461692 h 1296193"/>
              <a:gd name="connsiteX13" fmla="*/ 1775534 w 3320249"/>
              <a:gd name="connsiteY13" fmla="*/ 648123 h 1296193"/>
              <a:gd name="connsiteX14" fmla="*/ 1979721 w 3320249"/>
              <a:gd name="connsiteY14" fmla="*/ 816799 h 1296193"/>
              <a:gd name="connsiteX15" fmla="*/ 2068498 w 3320249"/>
              <a:gd name="connsiteY15" fmla="*/ 728022 h 1296193"/>
              <a:gd name="connsiteX16" fmla="*/ 2210540 w 3320249"/>
              <a:gd name="connsiteY16" fmla="*/ 825677 h 1296193"/>
              <a:gd name="connsiteX17" fmla="*/ 2521259 w 3320249"/>
              <a:gd name="connsiteY17" fmla="*/ 745778 h 1296193"/>
              <a:gd name="connsiteX18" fmla="*/ 3320249 w 3320249"/>
              <a:gd name="connsiteY18" fmla="*/ 1260682 h 129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20249" h="1296193">
                <a:moveTo>
                  <a:pt x="0" y="1296193"/>
                </a:moveTo>
                <a:lnTo>
                  <a:pt x="266331" y="1269560"/>
                </a:lnTo>
                <a:cubicBezTo>
                  <a:pt x="329954" y="1222212"/>
                  <a:pt x="344750" y="1080170"/>
                  <a:pt x="381740" y="1012108"/>
                </a:cubicBezTo>
                <a:cubicBezTo>
                  <a:pt x="418730" y="944046"/>
                  <a:pt x="461639" y="917412"/>
                  <a:pt x="488272" y="861187"/>
                </a:cubicBezTo>
                <a:cubicBezTo>
                  <a:pt x="514905" y="804962"/>
                  <a:pt x="513425" y="726542"/>
                  <a:pt x="541538" y="674756"/>
                </a:cubicBezTo>
                <a:cubicBezTo>
                  <a:pt x="569651" y="622970"/>
                  <a:pt x="622917" y="563786"/>
                  <a:pt x="656948" y="550469"/>
                </a:cubicBezTo>
                <a:cubicBezTo>
                  <a:pt x="690979" y="537152"/>
                  <a:pt x="710214" y="627408"/>
                  <a:pt x="745725" y="594857"/>
                </a:cubicBezTo>
                <a:cubicBezTo>
                  <a:pt x="781236" y="562306"/>
                  <a:pt x="818226" y="429140"/>
                  <a:pt x="870012" y="355160"/>
                </a:cubicBezTo>
                <a:cubicBezTo>
                  <a:pt x="921798" y="281180"/>
                  <a:pt x="1009095" y="174648"/>
                  <a:pt x="1056443" y="150974"/>
                </a:cubicBezTo>
                <a:cubicBezTo>
                  <a:pt x="1103791" y="127300"/>
                  <a:pt x="1118587" y="238270"/>
                  <a:pt x="1154098" y="213117"/>
                </a:cubicBezTo>
                <a:cubicBezTo>
                  <a:pt x="1189609" y="187964"/>
                  <a:pt x="1204404" y="3012"/>
                  <a:pt x="1269507" y="53"/>
                </a:cubicBezTo>
                <a:cubicBezTo>
                  <a:pt x="1334610" y="-2906"/>
                  <a:pt x="1478133" y="118422"/>
                  <a:pt x="1544715" y="195362"/>
                </a:cubicBezTo>
                <a:cubicBezTo>
                  <a:pt x="1611298" y="272302"/>
                  <a:pt x="1630532" y="386232"/>
                  <a:pt x="1669002" y="461692"/>
                </a:cubicBezTo>
                <a:cubicBezTo>
                  <a:pt x="1707472" y="537152"/>
                  <a:pt x="1723748" y="588939"/>
                  <a:pt x="1775534" y="648123"/>
                </a:cubicBezTo>
                <a:cubicBezTo>
                  <a:pt x="1827320" y="707307"/>
                  <a:pt x="1930894" y="803483"/>
                  <a:pt x="1979721" y="816799"/>
                </a:cubicBezTo>
                <a:cubicBezTo>
                  <a:pt x="2028548" y="830115"/>
                  <a:pt x="2030028" y="726542"/>
                  <a:pt x="2068498" y="728022"/>
                </a:cubicBezTo>
                <a:cubicBezTo>
                  <a:pt x="2106968" y="729502"/>
                  <a:pt x="2135080" y="822718"/>
                  <a:pt x="2210540" y="825677"/>
                </a:cubicBezTo>
                <a:cubicBezTo>
                  <a:pt x="2286000" y="828636"/>
                  <a:pt x="2336308" y="673277"/>
                  <a:pt x="2521259" y="745778"/>
                </a:cubicBezTo>
                <a:cubicBezTo>
                  <a:pt x="2706210" y="818279"/>
                  <a:pt x="3116063" y="1164507"/>
                  <a:pt x="3320249" y="1260682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21 Conector recto de flecha"/>
          <p:cNvCxnSpPr/>
          <p:nvPr/>
        </p:nvCxnSpPr>
        <p:spPr>
          <a:xfrm flipV="1">
            <a:off x="1461874" y="3067976"/>
            <a:ext cx="0" cy="17281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1364216" y="4688648"/>
            <a:ext cx="338437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11 Forma libre"/>
          <p:cNvSpPr/>
          <p:nvPr/>
        </p:nvSpPr>
        <p:spPr>
          <a:xfrm>
            <a:off x="1496400" y="3827262"/>
            <a:ext cx="3329126" cy="567468"/>
          </a:xfrm>
          <a:custGeom>
            <a:avLst/>
            <a:gdLst>
              <a:gd name="connsiteX0" fmla="*/ 0 w 3329126"/>
              <a:gd name="connsiteY0" fmla="*/ 541537 h 567468"/>
              <a:gd name="connsiteX1" fmla="*/ 186431 w 3329126"/>
              <a:gd name="connsiteY1" fmla="*/ 488271 h 567468"/>
              <a:gd name="connsiteX2" fmla="*/ 603682 w 3329126"/>
              <a:gd name="connsiteY2" fmla="*/ 204186 h 567468"/>
              <a:gd name="connsiteX3" fmla="*/ 807868 w 3329126"/>
              <a:gd name="connsiteY3" fmla="*/ 230819 h 567468"/>
              <a:gd name="connsiteX4" fmla="*/ 1056443 w 3329126"/>
              <a:gd name="connsiteY4" fmla="*/ 541537 h 567468"/>
              <a:gd name="connsiteX5" fmla="*/ 1393794 w 3329126"/>
              <a:gd name="connsiteY5" fmla="*/ 532660 h 567468"/>
              <a:gd name="connsiteX6" fmla="*/ 1571348 w 3329126"/>
              <a:gd name="connsiteY6" fmla="*/ 390617 h 567468"/>
              <a:gd name="connsiteX7" fmla="*/ 1695635 w 3329126"/>
              <a:gd name="connsiteY7" fmla="*/ 514904 h 567468"/>
              <a:gd name="connsiteX8" fmla="*/ 2068497 w 3329126"/>
              <a:gd name="connsiteY8" fmla="*/ 426128 h 567468"/>
              <a:gd name="connsiteX9" fmla="*/ 2610035 w 3329126"/>
              <a:gd name="connsiteY9" fmla="*/ 168675 h 567468"/>
              <a:gd name="connsiteX10" fmla="*/ 2796466 w 3329126"/>
              <a:gd name="connsiteY10" fmla="*/ 177553 h 567468"/>
              <a:gd name="connsiteX11" fmla="*/ 3329126 w 3329126"/>
              <a:gd name="connsiteY11" fmla="*/ 0 h 56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9126" h="567468">
                <a:moveTo>
                  <a:pt x="0" y="541537"/>
                </a:moveTo>
                <a:cubicBezTo>
                  <a:pt x="42908" y="543016"/>
                  <a:pt x="85817" y="544496"/>
                  <a:pt x="186431" y="488271"/>
                </a:cubicBezTo>
                <a:cubicBezTo>
                  <a:pt x="287045" y="432046"/>
                  <a:pt x="500109" y="247095"/>
                  <a:pt x="603682" y="204186"/>
                </a:cubicBezTo>
                <a:cubicBezTo>
                  <a:pt x="707255" y="161277"/>
                  <a:pt x="732408" y="174594"/>
                  <a:pt x="807868" y="230819"/>
                </a:cubicBezTo>
                <a:cubicBezTo>
                  <a:pt x="883328" y="287044"/>
                  <a:pt x="958789" y="491230"/>
                  <a:pt x="1056443" y="541537"/>
                </a:cubicBezTo>
                <a:cubicBezTo>
                  <a:pt x="1154097" y="591844"/>
                  <a:pt x="1307977" y="557813"/>
                  <a:pt x="1393794" y="532660"/>
                </a:cubicBezTo>
                <a:cubicBezTo>
                  <a:pt x="1479611" y="507507"/>
                  <a:pt x="1521041" y="393576"/>
                  <a:pt x="1571348" y="390617"/>
                </a:cubicBezTo>
                <a:cubicBezTo>
                  <a:pt x="1621655" y="387658"/>
                  <a:pt x="1612777" y="508986"/>
                  <a:pt x="1695635" y="514904"/>
                </a:cubicBezTo>
                <a:cubicBezTo>
                  <a:pt x="1778493" y="520822"/>
                  <a:pt x="1916097" y="483833"/>
                  <a:pt x="2068497" y="426128"/>
                </a:cubicBezTo>
                <a:cubicBezTo>
                  <a:pt x="2220897" y="368423"/>
                  <a:pt x="2488707" y="210104"/>
                  <a:pt x="2610035" y="168675"/>
                </a:cubicBezTo>
                <a:cubicBezTo>
                  <a:pt x="2731363" y="127246"/>
                  <a:pt x="2676618" y="205665"/>
                  <a:pt x="2796466" y="177553"/>
                </a:cubicBezTo>
                <a:cubicBezTo>
                  <a:pt x="2916314" y="149441"/>
                  <a:pt x="3274380" y="85817"/>
                  <a:pt x="3329126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31 Conector recto de flecha"/>
          <p:cNvCxnSpPr/>
          <p:nvPr/>
        </p:nvCxnSpPr>
        <p:spPr>
          <a:xfrm flipV="1">
            <a:off x="1461874" y="4869160"/>
            <a:ext cx="0" cy="17281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>
            <a:off x="1364216" y="6489832"/>
            <a:ext cx="338437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Forma libre"/>
          <p:cNvSpPr/>
          <p:nvPr/>
        </p:nvSpPr>
        <p:spPr>
          <a:xfrm>
            <a:off x="1476680" y="5050402"/>
            <a:ext cx="3258105" cy="1269817"/>
          </a:xfrm>
          <a:custGeom>
            <a:avLst/>
            <a:gdLst>
              <a:gd name="connsiteX0" fmla="*/ 0 w 3258105"/>
              <a:gd name="connsiteY0" fmla="*/ 1234004 h 1269817"/>
              <a:gd name="connsiteX1" fmla="*/ 328474 w 3258105"/>
              <a:gd name="connsiteY1" fmla="*/ 1171860 h 1269817"/>
              <a:gd name="connsiteX2" fmla="*/ 648070 w 3258105"/>
              <a:gd name="connsiteY2" fmla="*/ 399503 h 1269817"/>
              <a:gd name="connsiteX3" fmla="*/ 745725 w 3258105"/>
              <a:gd name="connsiteY3" fmla="*/ 417258 h 1269817"/>
              <a:gd name="connsiteX4" fmla="*/ 843379 w 3258105"/>
              <a:gd name="connsiteY4" fmla="*/ 257460 h 1269817"/>
              <a:gd name="connsiteX5" fmla="*/ 1047566 w 3258105"/>
              <a:gd name="connsiteY5" fmla="*/ 8 h 1269817"/>
              <a:gd name="connsiteX6" fmla="*/ 1376039 w 3258105"/>
              <a:gd name="connsiteY6" fmla="*/ 266338 h 1269817"/>
              <a:gd name="connsiteX7" fmla="*/ 1642369 w 3258105"/>
              <a:gd name="connsiteY7" fmla="*/ 843386 h 1269817"/>
              <a:gd name="connsiteX8" fmla="*/ 1766657 w 3258105"/>
              <a:gd name="connsiteY8" fmla="*/ 861142 h 1269817"/>
              <a:gd name="connsiteX9" fmla="*/ 1811045 w 3258105"/>
              <a:gd name="connsiteY9" fmla="*/ 985429 h 1269817"/>
              <a:gd name="connsiteX10" fmla="*/ 1855433 w 3258105"/>
              <a:gd name="connsiteY10" fmla="*/ 932163 h 1269817"/>
              <a:gd name="connsiteX11" fmla="*/ 1899822 w 3258105"/>
              <a:gd name="connsiteY11" fmla="*/ 1020940 h 1269817"/>
              <a:gd name="connsiteX12" fmla="*/ 1997476 w 3258105"/>
              <a:gd name="connsiteY12" fmla="*/ 1154105 h 1269817"/>
              <a:gd name="connsiteX13" fmla="*/ 2183907 w 3258105"/>
              <a:gd name="connsiteY13" fmla="*/ 994307 h 1269817"/>
              <a:gd name="connsiteX14" fmla="*/ 2414727 w 3258105"/>
              <a:gd name="connsiteY14" fmla="*/ 967674 h 1269817"/>
              <a:gd name="connsiteX15" fmla="*/ 2831977 w 3258105"/>
              <a:gd name="connsiteY15" fmla="*/ 648078 h 1269817"/>
              <a:gd name="connsiteX16" fmla="*/ 3258105 w 3258105"/>
              <a:gd name="connsiteY16" fmla="*/ 435013 h 126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58105" h="1269817">
                <a:moveTo>
                  <a:pt x="0" y="1234004"/>
                </a:moveTo>
                <a:cubicBezTo>
                  <a:pt x="110231" y="1272474"/>
                  <a:pt x="220462" y="1310944"/>
                  <a:pt x="328474" y="1171860"/>
                </a:cubicBezTo>
                <a:cubicBezTo>
                  <a:pt x="436486" y="1032776"/>
                  <a:pt x="578528" y="525270"/>
                  <a:pt x="648070" y="399503"/>
                </a:cubicBezTo>
                <a:cubicBezTo>
                  <a:pt x="717612" y="273736"/>
                  <a:pt x="713174" y="440932"/>
                  <a:pt x="745725" y="417258"/>
                </a:cubicBezTo>
                <a:cubicBezTo>
                  <a:pt x="778276" y="393584"/>
                  <a:pt x="793072" y="327002"/>
                  <a:pt x="843379" y="257460"/>
                </a:cubicBezTo>
                <a:cubicBezTo>
                  <a:pt x="893686" y="187918"/>
                  <a:pt x="958789" y="-1472"/>
                  <a:pt x="1047566" y="8"/>
                </a:cubicBezTo>
                <a:cubicBezTo>
                  <a:pt x="1136343" y="1488"/>
                  <a:pt x="1276905" y="125775"/>
                  <a:pt x="1376039" y="266338"/>
                </a:cubicBezTo>
                <a:cubicBezTo>
                  <a:pt x="1475173" y="406901"/>
                  <a:pt x="1577266" y="744252"/>
                  <a:pt x="1642369" y="843386"/>
                </a:cubicBezTo>
                <a:cubicBezTo>
                  <a:pt x="1707472" y="942520"/>
                  <a:pt x="1738544" y="837468"/>
                  <a:pt x="1766657" y="861142"/>
                </a:cubicBezTo>
                <a:cubicBezTo>
                  <a:pt x="1794770" y="884816"/>
                  <a:pt x="1796249" y="973592"/>
                  <a:pt x="1811045" y="985429"/>
                </a:cubicBezTo>
                <a:cubicBezTo>
                  <a:pt x="1825841" y="997266"/>
                  <a:pt x="1840637" y="926244"/>
                  <a:pt x="1855433" y="932163"/>
                </a:cubicBezTo>
                <a:cubicBezTo>
                  <a:pt x="1870229" y="938081"/>
                  <a:pt x="1876148" y="983950"/>
                  <a:pt x="1899822" y="1020940"/>
                </a:cubicBezTo>
                <a:cubicBezTo>
                  <a:pt x="1923496" y="1057930"/>
                  <a:pt x="1950129" y="1158544"/>
                  <a:pt x="1997476" y="1154105"/>
                </a:cubicBezTo>
                <a:cubicBezTo>
                  <a:pt x="2044823" y="1149666"/>
                  <a:pt x="2114365" y="1025379"/>
                  <a:pt x="2183907" y="994307"/>
                </a:cubicBezTo>
                <a:cubicBezTo>
                  <a:pt x="2253449" y="963235"/>
                  <a:pt x="2306715" y="1025379"/>
                  <a:pt x="2414727" y="967674"/>
                </a:cubicBezTo>
                <a:cubicBezTo>
                  <a:pt x="2522739" y="909969"/>
                  <a:pt x="2691414" y="736855"/>
                  <a:pt x="2831977" y="648078"/>
                </a:cubicBezTo>
                <a:cubicBezTo>
                  <a:pt x="2972540" y="559301"/>
                  <a:pt x="3181165" y="483840"/>
                  <a:pt x="3258105" y="43501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33 Conector recto"/>
          <p:cNvCxnSpPr/>
          <p:nvPr/>
        </p:nvCxnSpPr>
        <p:spPr>
          <a:xfrm>
            <a:off x="1421617" y="6239865"/>
            <a:ext cx="33131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809246" y="6120813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100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36" name="35 Conector recto"/>
          <p:cNvCxnSpPr/>
          <p:nvPr/>
        </p:nvCxnSpPr>
        <p:spPr>
          <a:xfrm>
            <a:off x="1421617" y="4436795"/>
            <a:ext cx="33131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809246" y="4317743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100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cxnSp>
        <p:nvCxnSpPr>
          <p:cNvPr id="38" name="37 Conector recto"/>
          <p:cNvCxnSpPr/>
          <p:nvPr/>
        </p:nvCxnSpPr>
        <p:spPr>
          <a:xfrm>
            <a:off x="1415699" y="2715550"/>
            <a:ext cx="33131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CuadroTexto"/>
          <p:cNvSpPr txBox="1"/>
          <p:nvPr/>
        </p:nvSpPr>
        <p:spPr>
          <a:xfrm>
            <a:off x="803328" y="2596498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/>
              <a:t>100 </a:t>
            </a:r>
            <a:r>
              <a:rPr lang="es-ES" sz="800" i="1" dirty="0" smtClean="0"/>
              <a:t>mg/</a:t>
            </a:r>
            <a:r>
              <a:rPr lang="es-ES" sz="800" i="1" dirty="0" err="1" smtClean="0"/>
              <a:t>dL</a:t>
            </a:r>
            <a:endParaRPr lang="en-US" sz="800" i="1" dirty="0"/>
          </a:p>
        </p:txBody>
      </p:sp>
      <p:sp>
        <p:nvSpPr>
          <p:cNvPr id="18" name="17 Forma libre"/>
          <p:cNvSpPr/>
          <p:nvPr/>
        </p:nvSpPr>
        <p:spPr>
          <a:xfrm>
            <a:off x="1458918" y="2424466"/>
            <a:ext cx="3346881" cy="372000"/>
          </a:xfrm>
          <a:custGeom>
            <a:avLst/>
            <a:gdLst>
              <a:gd name="connsiteX0" fmla="*/ 0 w 3346881"/>
              <a:gd name="connsiteY0" fmla="*/ 372000 h 372000"/>
              <a:gd name="connsiteX1" fmla="*/ 727969 w 3346881"/>
              <a:gd name="connsiteY1" fmla="*/ 265468 h 372000"/>
              <a:gd name="connsiteX2" fmla="*/ 1020932 w 3346881"/>
              <a:gd name="connsiteY2" fmla="*/ 114548 h 372000"/>
              <a:gd name="connsiteX3" fmla="*/ 1686757 w 3346881"/>
              <a:gd name="connsiteY3" fmla="*/ 8016 h 372000"/>
              <a:gd name="connsiteX4" fmla="*/ 3346881 w 3346881"/>
              <a:gd name="connsiteY4" fmla="*/ 336489 h 3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6881" h="372000">
                <a:moveTo>
                  <a:pt x="0" y="372000"/>
                </a:moveTo>
                <a:cubicBezTo>
                  <a:pt x="278907" y="340188"/>
                  <a:pt x="557814" y="308377"/>
                  <a:pt x="727969" y="265468"/>
                </a:cubicBezTo>
                <a:cubicBezTo>
                  <a:pt x="898124" y="222559"/>
                  <a:pt x="861134" y="157457"/>
                  <a:pt x="1020932" y="114548"/>
                </a:cubicBezTo>
                <a:cubicBezTo>
                  <a:pt x="1180730" y="71639"/>
                  <a:pt x="1299099" y="-28974"/>
                  <a:pt x="1686757" y="8016"/>
                </a:cubicBezTo>
                <a:cubicBezTo>
                  <a:pt x="2074415" y="45006"/>
                  <a:pt x="2877844" y="259549"/>
                  <a:pt x="3346881" y="336489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Forma libre"/>
          <p:cNvSpPr/>
          <p:nvPr/>
        </p:nvSpPr>
        <p:spPr>
          <a:xfrm>
            <a:off x="1476673" y="1452627"/>
            <a:ext cx="3311371" cy="1320200"/>
          </a:xfrm>
          <a:custGeom>
            <a:avLst/>
            <a:gdLst>
              <a:gd name="connsiteX0" fmla="*/ 0 w 3311371"/>
              <a:gd name="connsiteY0" fmla="*/ 1308328 h 1320200"/>
              <a:gd name="connsiteX1" fmla="*/ 257453 w 3311371"/>
              <a:gd name="connsiteY1" fmla="*/ 1219552 h 1320200"/>
              <a:gd name="connsiteX2" fmla="*/ 568171 w 3311371"/>
              <a:gd name="connsiteY2" fmla="*/ 571482 h 1320200"/>
              <a:gd name="connsiteX3" fmla="*/ 1225119 w 3311371"/>
              <a:gd name="connsiteY3" fmla="*/ 3311 h 1320200"/>
              <a:gd name="connsiteX4" fmla="*/ 1695635 w 3311371"/>
              <a:gd name="connsiteY4" fmla="*/ 322907 h 1320200"/>
              <a:gd name="connsiteX5" fmla="*/ 1997476 w 3311371"/>
              <a:gd name="connsiteY5" fmla="*/ 527093 h 1320200"/>
              <a:gd name="connsiteX6" fmla="*/ 3311371 w 3311371"/>
              <a:gd name="connsiteY6" fmla="*/ 722402 h 132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1371" h="1320200">
                <a:moveTo>
                  <a:pt x="0" y="1308328"/>
                </a:moveTo>
                <a:cubicBezTo>
                  <a:pt x="81379" y="1325344"/>
                  <a:pt x="162758" y="1342360"/>
                  <a:pt x="257453" y="1219552"/>
                </a:cubicBezTo>
                <a:cubicBezTo>
                  <a:pt x="352148" y="1096744"/>
                  <a:pt x="406893" y="774189"/>
                  <a:pt x="568171" y="571482"/>
                </a:cubicBezTo>
                <a:cubicBezTo>
                  <a:pt x="729449" y="368775"/>
                  <a:pt x="1037208" y="44740"/>
                  <a:pt x="1225119" y="3311"/>
                </a:cubicBezTo>
                <a:cubicBezTo>
                  <a:pt x="1413030" y="-38118"/>
                  <a:pt x="1695635" y="322907"/>
                  <a:pt x="1695635" y="322907"/>
                </a:cubicBezTo>
                <a:cubicBezTo>
                  <a:pt x="1824361" y="410204"/>
                  <a:pt x="1728187" y="460511"/>
                  <a:pt x="1997476" y="527093"/>
                </a:cubicBezTo>
                <a:cubicBezTo>
                  <a:pt x="2266765" y="593675"/>
                  <a:pt x="3086470" y="691330"/>
                  <a:pt x="3311371" y="722402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Forma libre"/>
          <p:cNvSpPr/>
          <p:nvPr/>
        </p:nvSpPr>
        <p:spPr>
          <a:xfrm>
            <a:off x="1494429" y="3693111"/>
            <a:ext cx="3329126" cy="630314"/>
          </a:xfrm>
          <a:custGeom>
            <a:avLst/>
            <a:gdLst>
              <a:gd name="connsiteX0" fmla="*/ 0 w 3329126"/>
              <a:gd name="connsiteY0" fmla="*/ 630314 h 630314"/>
              <a:gd name="connsiteX1" fmla="*/ 435005 w 3329126"/>
              <a:gd name="connsiteY1" fmla="*/ 390617 h 630314"/>
              <a:gd name="connsiteX2" fmla="*/ 870011 w 3329126"/>
              <a:gd name="connsiteY2" fmla="*/ 62143 h 630314"/>
              <a:gd name="connsiteX3" fmla="*/ 2263805 w 3329126"/>
              <a:gd name="connsiteY3" fmla="*/ 186431 h 630314"/>
              <a:gd name="connsiteX4" fmla="*/ 3329126 w 3329126"/>
              <a:gd name="connsiteY4" fmla="*/ 0 h 63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9126" h="630314">
                <a:moveTo>
                  <a:pt x="0" y="630314"/>
                </a:moveTo>
                <a:cubicBezTo>
                  <a:pt x="145001" y="557813"/>
                  <a:pt x="290003" y="485312"/>
                  <a:pt x="435005" y="390617"/>
                </a:cubicBezTo>
                <a:cubicBezTo>
                  <a:pt x="580007" y="295922"/>
                  <a:pt x="565211" y="96174"/>
                  <a:pt x="870011" y="62143"/>
                </a:cubicBezTo>
                <a:cubicBezTo>
                  <a:pt x="1174811" y="28112"/>
                  <a:pt x="1853953" y="196788"/>
                  <a:pt x="2263805" y="186431"/>
                </a:cubicBezTo>
                <a:cubicBezTo>
                  <a:pt x="2673657" y="176074"/>
                  <a:pt x="3129378" y="35511"/>
                  <a:pt x="3329126" y="0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orma libre"/>
          <p:cNvSpPr/>
          <p:nvPr/>
        </p:nvSpPr>
        <p:spPr>
          <a:xfrm>
            <a:off x="1476672" y="4329010"/>
            <a:ext cx="3348853" cy="189724"/>
          </a:xfrm>
          <a:custGeom>
            <a:avLst/>
            <a:gdLst>
              <a:gd name="connsiteX0" fmla="*/ 0 w 3329126"/>
              <a:gd name="connsiteY0" fmla="*/ 29926 h 189724"/>
              <a:gd name="connsiteX1" fmla="*/ 532660 w 3329126"/>
              <a:gd name="connsiteY1" fmla="*/ 12171 h 189724"/>
              <a:gd name="connsiteX2" fmla="*/ 1136342 w 3329126"/>
              <a:gd name="connsiteY2" fmla="*/ 189724 h 189724"/>
              <a:gd name="connsiteX3" fmla="*/ 3329126 w 3329126"/>
              <a:gd name="connsiteY3" fmla="*/ 12171 h 18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126" h="189724">
                <a:moveTo>
                  <a:pt x="0" y="29926"/>
                </a:moveTo>
                <a:cubicBezTo>
                  <a:pt x="171635" y="7732"/>
                  <a:pt x="343270" y="-14462"/>
                  <a:pt x="532660" y="12171"/>
                </a:cubicBezTo>
                <a:cubicBezTo>
                  <a:pt x="722050" y="38804"/>
                  <a:pt x="670264" y="189724"/>
                  <a:pt x="1136342" y="189724"/>
                </a:cubicBezTo>
                <a:cubicBezTo>
                  <a:pt x="1602420" y="189724"/>
                  <a:pt x="2963662" y="53600"/>
                  <a:pt x="3329126" y="12171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9 Forma libre"/>
          <p:cNvSpPr/>
          <p:nvPr/>
        </p:nvSpPr>
        <p:spPr>
          <a:xfrm>
            <a:off x="1485551" y="5000080"/>
            <a:ext cx="3204839" cy="1318146"/>
          </a:xfrm>
          <a:custGeom>
            <a:avLst/>
            <a:gdLst>
              <a:gd name="connsiteX0" fmla="*/ 0 w 3204839"/>
              <a:gd name="connsiteY0" fmla="*/ 1232044 h 1318146"/>
              <a:gd name="connsiteX1" fmla="*/ 221942 w 3204839"/>
              <a:gd name="connsiteY1" fmla="*/ 1196534 h 1318146"/>
              <a:gd name="connsiteX2" fmla="*/ 745724 w 3204839"/>
              <a:gd name="connsiteY2" fmla="*/ 60192 h 1318146"/>
              <a:gd name="connsiteX3" fmla="*/ 1518081 w 3204839"/>
              <a:gd name="connsiteY3" fmla="*/ 193357 h 1318146"/>
              <a:gd name="connsiteX4" fmla="*/ 1988598 w 3204839"/>
              <a:gd name="connsiteY4" fmla="*/ 504075 h 1318146"/>
              <a:gd name="connsiteX5" fmla="*/ 3204839 w 3204839"/>
              <a:gd name="connsiteY5" fmla="*/ 370910 h 131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839" h="1318146">
                <a:moveTo>
                  <a:pt x="0" y="1232044"/>
                </a:moveTo>
                <a:cubicBezTo>
                  <a:pt x="48827" y="1311943"/>
                  <a:pt x="97655" y="1391843"/>
                  <a:pt x="221942" y="1196534"/>
                </a:cubicBezTo>
                <a:cubicBezTo>
                  <a:pt x="346229" y="1001225"/>
                  <a:pt x="529701" y="227388"/>
                  <a:pt x="745724" y="60192"/>
                </a:cubicBezTo>
                <a:cubicBezTo>
                  <a:pt x="961747" y="-107004"/>
                  <a:pt x="1310935" y="119376"/>
                  <a:pt x="1518081" y="193357"/>
                </a:cubicBezTo>
                <a:cubicBezTo>
                  <a:pt x="1725227" y="267337"/>
                  <a:pt x="1707472" y="474483"/>
                  <a:pt x="1988598" y="504075"/>
                </a:cubicBezTo>
                <a:lnTo>
                  <a:pt x="3204839" y="370910"/>
                </a:ln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0 Forma libre"/>
          <p:cNvSpPr/>
          <p:nvPr/>
        </p:nvSpPr>
        <p:spPr>
          <a:xfrm>
            <a:off x="1503306" y="5983550"/>
            <a:ext cx="3222594" cy="395220"/>
          </a:xfrm>
          <a:custGeom>
            <a:avLst/>
            <a:gdLst>
              <a:gd name="connsiteX0" fmla="*/ 0 w 3222594"/>
              <a:gd name="connsiteY0" fmla="*/ 310718 h 395220"/>
              <a:gd name="connsiteX1" fmla="*/ 79899 w 3222594"/>
              <a:gd name="connsiteY1" fmla="*/ 390617 h 395220"/>
              <a:gd name="connsiteX2" fmla="*/ 248575 w 3222594"/>
              <a:gd name="connsiteY2" fmla="*/ 355106 h 395220"/>
              <a:gd name="connsiteX3" fmla="*/ 692459 w 3222594"/>
              <a:gd name="connsiteY3" fmla="*/ 106532 h 395220"/>
              <a:gd name="connsiteX4" fmla="*/ 2210540 w 3222594"/>
              <a:gd name="connsiteY4" fmla="*/ 284085 h 395220"/>
              <a:gd name="connsiteX5" fmla="*/ 3222594 w 3222594"/>
              <a:gd name="connsiteY5" fmla="*/ 0 h 39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2594" h="395220">
                <a:moveTo>
                  <a:pt x="0" y="310718"/>
                </a:moveTo>
                <a:cubicBezTo>
                  <a:pt x="19235" y="346968"/>
                  <a:pt x="38470" y="383219"/>
                  <a:pt x="79899" y="390617"/>
                </a:cubicBezTo>
                <a:cubicBezTo>
                  <a:pt x="121328" y="398015"/>
                  <a:pt x="146482" y="402454"/>
                  <a:pt x="248575" y="355106"/>
                </a:cubicBezTo>
                <a:cubicBezTo>
                  <a:pt x="350668" y="307758"/>
                  <a:pt x="365465" y="118369"/>
                  <a:pt x="692459" y="106532"/>
                </a:cubicBezTo>
                <a:cubicBezTo>
                  <a:pt x="1019453" y="94695"/>
                  <a:pt x="1788851" y="301840"/>
                  <a:pt x="2210540" y="284085"/>
                </a:cubicBezTo>
                <a:cubicBezTo>
                  <a:pt x="2632229" y="266330"/>
                  <a:pt x="3028765" y="78419"/>
                  <a:pt x="3222594" y="0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42 Conector recto"/>
          <p:cNvCxnSpPr/>
          <p:nvPr/>
        </p:nvCxnSpPr>
        <p:spPr>
          <a:xfrm>
            <a:off x="3313358" y="1304272"/>
            <a:ext cx="0" cy="5293080"/>
          </a:xfrm>
          <a:prstGeom prst="line">
            <a:avLst/>
          </a:prstGeom>
          <a:ln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47 Conector recto"/>
          <p:cNvCxnSpPr/>
          <p:nvPr/>
        </p:nvCxnSpPr>
        <p:spPr>
          <a:xfrm flipH="1" flipV="1">
            <a:off x="3313358" y="4337290"/>
            <a:ext cx="1342" cy="14327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50 CuadroTexto"/>
              <p:cNvSpPr txBox="1"/>
              <p:nvPr/>
            </p:nvSpPr>
            <p:spPr>
              <a:xfrm>
                <a:off x="5283202" y="1268760"/>
                <a:ext cx="1593054" cy="52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s-E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s-ES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bar>
                                <m:barPr>
                                  <m:ctrlPr>
                                    <a:rPr lang="es-ES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rgbClr val="7030A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rgbClr val="7030A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rgbClr val="7030A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5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2" y="1268760"/>
                <a:ext cx="1593054" cy="522644"/>
              </a:xfrm>
              <a:prstGeom prst="rect">
                <a:avLst/>
              </a:prstGeom>
              <a:blipFill rotWithShape="1">
                <a:blip r:embed="rId3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51 Conector recto"/>
          <p:cNvCxnSpPr/>
          <p:nvPr/>
        </p:nvCxnSpPr>
        <p:spPr>
          <a:xfrm flipV="1">
            <a:off x="3322237" y="1938600"/>
            <a:ext cx="0" cy="27801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54 CuadroTexto"/>
              <p:cNvSpPr txBox="1"/>
              <p:nvPr/>
            </p:nvSpPr>
            <p:spPr>
              <a:xfrm>
                <a:off x="5292080" y="2287320"/>
                <a:ext cx="3490890" cy="52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s-E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s-ES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</m:d>
                                  <m:r>
                                    <a:rPr lang="es-E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func>
                                    <m:funcPr>
                                      <m:ctrlPr>
                                        <a:rPr lang="es-E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s-E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es-E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s-E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s-E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ctrlPr>
                                                <a:rPr lang="es-ES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ba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 smtClean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5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287320"/>
                <a:ext cx="3490890" cy="522644"/>
              </a:xfrm>
              <a:prstGeom prst="rect">
                <a:avLst/>
              </a:prstGeom>
              <a:blipFill rotWithShape="1">
                <a:blip r:embed="rId4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55 CuadroTexto"/>
              <p:cNvSpPr txBox="1"/>
              <p:nvPr/>
            </p:nvSpPr>
            <p:spPr>
              <a:xfrm>
                <a:off x="5292080" y="1803000"/>
                <a:ext cx="1584176" cy="49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s-E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s-E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es-E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 smtClean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5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803000"/>
                <a:ext cx="1584176" cy="491930"/>
              </a:xfrm>
              <a:prstGeom prst="rect">
                <a:avLst/>
              </a:prstGeom>
              <a:blipFill rotWithShape="1">
                <a:blip r:embed="rId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56 CuadroTexto"/>
              <p:cNvSpPr txBox="1"/>
              <p:nvPr/>
            </p:nvSpPr>
            <p:spPr>
              <a:xfrm>
                <a:off x="5318712" y="2800211"/>
                <a:ext cx="1368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𝑓𝑜𝑟</m:t>
                      </m:r>
                      <m:r>
                        <a:rPr lang="es-ES" b="0" i="1" smtClean="0">
                          <a:latin typeface="Cambria Math"/>
                        </a:rPr>
                        <m:t> </m:t>
                      </m:r>
                      <m:r>
                        <a:rPr lang="es-ES" b="0" i="1" smtClean="0">
                          <a:latin typeface="Cambria Math"/>
                        </a:rPr>
                        <m:t>𝑒𝑣𝑒𝑟𝑦</m:t>
                      </m:r>
                      <m:r>
                        <a:rPr lang="es-ES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57" name="5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712" y="2800211"/>
                <a:ext cx="1368154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8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57 CuadroTexto"/>
              <p:cNvSpPr txBox="1"/>
              <p:nvPr/>
            </p:nvSpPr>
            <p:spPr>
              <a:xfrm>
                <a:off x="3268800" y="6453336"/>
                <a:ext cx="2722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s-ES" sz="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a-ES" sz="800" dirty="0"/>
              </a:p>
            </p:txBody>
          </p:sp>
        </mc:Choice>
        <mc:Fallback xmlns="">
          <p:sp>
            <p:nvSpPr>
              <p:cNvPr id="58" name="5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00" y="6453336"/>
                <a:ext cx="272228" cy="2154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59 Conector recto de flecha"/>
          <p:cNvCxnSpPr>
            <a:endCxn id="51" idx="1"/>
          </p:cNvCxnSpPr>
          <p:nvPr/>
        </p:nvCxnSpPr>
        <p:spPr>
          <a:xfrm flipV="1">
            <a:off x="3322237" y="1530082"/>
            <a:ext cx="1960965" cy="286464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 de flecha"/>
          <p:cNvCxnSpPr>
            <a:endCxn id="56" idx="1"/>
          </p:cNvCxnSpPr>
          <p:nvPr/>
        </p:nvCxnSpPr>
        <p:spPr>
          <a:xfrm flipV="1">
            <a:off x="3322237" y="2048965"/>
            <a:ext cx="1969843" cy="637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endCxn id="55" idx="1"/>
          </p:cNvCxnSpPr>
          <p:nvPr/>
        </p:nvCxnSpPr>
        <p:spPr>
          <a:xfrm>
            <a:off x="3322237" y="2112727"/>
            <a:ext cx="1969843" cy="4359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 flipV="1">
            <a:off x="3311200" y="3856810"/>
            <a:ext cx="0" cy="46661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/>
          <p:nvPr/>
        </p:nvCxnSpPr>
        <p:spPr>
          <a:xfrm flipV="1">
            <a:off x="3309537" y="2216612"/>
            <a:ext cx="0" cy="23330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"/>
          <p:cNvCxnSpPr/>
          <p:nvPr/>
        </p:nvCxnSpPr>
        <p:spPr>
          <a:xfrm flipV="1">
            <a:off x="3313358" y="6021288"/>
            <a:ext cx="0" cy="23330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"/>
          <p:cNvCxnSpPr/>
          <p:nvPr/>
        </p:nvCxnSpPr>
        <p:spPr>
          <a:xfrm flipV="1">
            <a:off x="3303932" y="5444896"/>
            <a:ext cx="918" cy="54950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79 CuadroTexto"/>
              <p:cNvSpPr txBox="1"/>
              <p:nvPr/>
            </p:nvSpPr>
            <p:spPr>
              <a:xfrm>
                <a:off x="5110562" y="3223676"/>
                <a:ext cx="3997942" cy="52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≔</m:t>
                      </m:r>
                      <m:func>
                        <m:func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s-ES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</m:d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,</m:t>
                                  </m:r>
                                  <m:func>
                                    <m:funcPr>
                                      <m:ctrlPr>
                                        <a:rPr lang="es-ES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s-ES" b="0" i="1" smtClean="0">
                                              <a:latin typeface="Cambria Math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s-E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ctrlPr>
                                                <a:rPr lang="es-ES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ba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80" name="7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62" y="3223676"/>
                <a:ext cx="3997942" cy="522644"/>
              </a:xfrm>
              <a:prstGeom prst="rect">
                <a:avLst/>
              </a:prstGeom>
              <a:blipFill rotWithShape="1">
                <a:blip r:embed="rId8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80 CuadroTexto"/>
              <p:cNvSpPr txBox="1"/>
              <p:nvPr/>
            </p:nvSpPr>
            <p:spPr>
              <a:xfrm>
                <a:off x="5364088" y="3781872"/>
                <a:ext cx="3065780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𝑒𝑛𝑣</m:t>
                      </m:r>
                      <m:r>
                        <a:rPr lang="es-ES" b="0" i="1" smtClean="0">
                          <a:latin typeface="Cambria Math"/>
                        </a:rPr>
                        <m:t>_</m:t>
                      </m:r>
                      <m:r>
                        <a:rPr lang="es-ES" b="0" i="1" smtClean="0">
                          <a:latin typeface="Cambria Math"/>
                        </a:rPr>
                        <m:t>𝑓𝑖𝑡</m:t>
                      </m:r>
                      <m:r>
                        <a:rPr lang="es-ES" b="0" i="1" smtClean="0">
                          <a:latin typeface="Cambria Math"/>
                        </a:rPr>
                        <m:t>≔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81" name="8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781872"/>
                <a:ext cx="3065780" cy="8712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Rectángulo"/>
          <p:cNvSpPr/>
          <p:nvPr/>
        </p:nvSpPr>
        <p:spPr>
          <a:xfrm>
            <a:off x="5081962" y="4772812"/>
            <a:ext cx="3701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Even though width for the best case permutation were larger, envelope fitness was not, suggesting that best case is actually the largest variability displayed by the patient.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3" name="5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53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2" name="61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4" name="63 Rectángulo redondeado"/>
          <p:cNvSpPr/>
          <p:nvPr/>
        </p:nvSpPr>
        <p:spPr>
          <a:xfrm>
            <a:off x="5680995" y="76200"/>
            <a:ext cx="125147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6" name="65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7" name="66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8" name="67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9" name="68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0" name="69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5081962" y="4772812"/>
            <a:ext cx="3701008" cy="145572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 - YSI Identification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380351"/>
              </p:ext>
            </p:extLst>
          </p:nvPr>
        </p:nvGraphicFramePr>
        <p:xfrm>
          <a:off x="827584" y="1484784"/>
          <a:ext cx="7499176" cy="132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78496"/>
                <a:gridCol w="1584176"/>
                <a:gridCol w="1512168"/>
                <a:gridCol w="1224136"/>
                <a:gridCol w="1800200"/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Width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Prediction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MARD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Envelope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s-ES" sz="1600" baseline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Fitness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[mg/</a:t>
                      </a:r>
                      <a:r>
                        <a:rPr lang="es-ES" sz="1600" baseline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Validation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set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66.4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52.8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5.56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14.59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Best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case set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94.3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97.3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0.03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15.55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845586" y="3140968"/>
            <a:ext cx="7452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Best case set is smaller (12) than the total validation set (48).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differences displayed are statistically significant.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845586" y="4149080"/>
            <a:ext cx="7452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It is expected of larger widths to achieve better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 order to discard trivial solutions, the larger widths exhibited by the best cases have to be dedicated to simulate intra-patient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If the interval fit of the identification days is not well adjusted, the identified width may be overestimated.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5680994" y="76200"/>
            <a:ext cx="133927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16" name="15 Conector recto"/>
          <p:cNvCxnSpPr/>
          <p:nvPr/>
        </p:nvCxnSpPr>
        <p:spPr>
          <a:xfrm>
            <a:off x="558602" y="4005064"/>
            <a:ext cx="792088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 - </a:t>
            </a:r>
            <a:r>
              <a:rPr lang="en-US" dirty="0" err="1" smtClean="0"/>
              <a:t>YSI</a:t>
            </a:r>
            <a:r>
              <a:rPr lang="en-US" baseline="30000" dirty="0" err="1" smtClean="0"/>
              <a:t>ScIns</a:t>
            </a:r>
            <a:r>
              <a:rPr lang="en-US" dirty="0" smtClean="0"/>
              <a:t> Identification</a:t>
            </a:r>
            <a:endParaRPr lang="en-U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19" y="1484784"/>
            <a:ext cx="5895161" cy="452596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37</a:t>
            </a:fld>
            <a:endParaRPr lang="en-U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156661" y="602128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Patient 6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5680995" y="76200"/>
            <a:ext cx="1483293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 smtClean="0"/>
              <a:t>V - Experimental CGM Pareto </a:t>
            </a:r>
            <a:r>
              <a:rPr lang="es-ES" noProof="0" dirty="0" err="1" smtClean="0"/>
              <a:t>front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63" y="1686415"/>
            <a:ext cx="6611273" cy="435353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38</a:t>
            </a:fld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21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5680995" y="76200"/>
            <a:ext cx="162730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 - CGM </a:t>
            </a:r>
            <a:r>
              <a:rPr lang="es-ES" dirty="0" err="1"/>
              <a:t>Identification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8" y="1412776"/>
            <a:ext cx="5968544" cy="4525963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39</a:t>
            </a:fld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4156661" y="602128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Patient</a:t>
            </a:r>
            <a:r>
              <a:rPr lang="es-E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6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5680994" y="76200"/>
            <a:ext cx="1771325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Metabolism</a:t>
            </a:r>
            <a:endParaRPr lang="en-US" noProof="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969318" cy="4477156"/>
          </a:xfr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2 Multiplicar"/>
          <p:cNvSpPr/>
          <p:nvPr/>
        </p:nvSpPr>
        <p:spPr>
          <a:xfrm>
            <a:off x="3193552" y="2727970"/>
            <a:ext cx="1286743" cy="1440160"/>
          </a:xfrm>
          <a:prstGeom prst="mathMultiply">
            <a:avLst>
              <a:gd name="adj1" fmla="val 78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>
          <a:xfrm>
            <a:off x="4754434" y="1484784"/>
            <a:ext cx="3832798" cy="4752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Insulin and glucagon are the main hormones in charge of glucose homeostasis.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 type 1 diabetic patients, the pancreas insulin secretion is partially or totally absent.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Glucagon function can also be damaged.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External replacement of insulin has been used since its discovery in 1921.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 insulin treatment to date has achieved glucose control objectives.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968" y="6658695"/>
            <a:ext cx="4427984" cy="2154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sz="800" dirty="0"/>
              <a:t>http://www.idf.org/diabetesatlas</a:t>
            </a:r>
            <a:endParaRPr lang="en-US" sz="800" dirty="0"/>
          </a:p>
        </p:txBody>
      </p:sp>
      <p:sp>
        <p:nvSpPr>
          <p:cNvPr id="5" name="4 Rectángulo"/>
          <p:cNvSpPr/>
          <p:nvPr/>
        </p:nvSpPr>
        <p:spPr>
          <a:xfrm>
            <a:off x="4754434" y="4941168"/>
            <a:ext cx="3922022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107504" y="78296"/>
            <a:ext cx="43204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72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82960"/>
          </a:xfrm>
        </p:spPr>
        <p:txBody>
          <a:bodyPr/>
          <a:lstStyle/>
          <a:p>
            <a:r>
              <a:rPr lang="es-ES" dirty="0" err="1" smtClean="0"/>
              <a:t>Identification</a:t>
            </a:r>
            <a:r>
              <a:rPr lang="es-ES" dirty="0" smtClean="0"/>
              <a:t> </a:t>
            </a:r>
            <a:r>
              <a:rPr lang="es-ES" dirty="0" err="1" smtClean="0"/>
              <a:t>summary</a:t>
            </a:r>
            <a:endParaRPr lang="en-US" noProof="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22" name="12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892657"/>
              </p:ext>
            </p:extLst>
          </p:nvPr>
        </p:nvGraphicFramePr>
        <p:xfrm>
          <a:off x="395537" y="1340768"/>
          <a:ext cx="8352927" cy="2255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17577"/>
                <a:gridCol w="1997140"/>
                <a:gridCol w="1782339"/>
                <a:gridCol w="2055871"/>
              </a:tblGrid>
              <a:tr h="55325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III - YSI </a:t>
                      </a:r>
                    </a:p>
                    <a:p>
                      <a:pPr algn="ctr"/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Identification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IV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- 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YSI 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SCIns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Identification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V - CGM 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Identification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2053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Width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66.4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72.7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85.6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2053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Prediction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52.8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56.8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62.5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2053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MARD [%]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5.56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4.3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5.14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2053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Env_f</a:t>
                      </a:r>
                      <a:r>
                        <a:rPr lang="es-ES" sz="1600" baseline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it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(</a:t>
                      </a:r>
                      <a:r>
                        <a:rPr lang="es-ES" sz="1600" baseline="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all</a:t>
                      </a:r>
                      <a:r>
                        <a:rPr lang="es-ES" sz="1600" baseline="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data) 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14.59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15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19.2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  <a:tr h="3205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Env_fit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(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best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cases) [mg/</a:t>
                      </a:r>
                      <a:r>
                        <a:rPr lang="es-ES" sz="1600" dirty="0" err="1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dL</a:t>
                      </a:r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15.55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19.7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20</a:t>
                      </a:r>
                      <a:endParaRPr lang="en-US" sz="1600" dirty="0"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22 CuadroTexto"/>
          <p:cNvSpPr txBox="1"/>
          <p:nvPr/>
        </p:nvSpPr>
        <p:spPr>
          <a:xfrm>
            <a:off x="845586" y="3796005"/>
            <a:ext cx="7452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All values are population medians.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Widths increase with the problem’s complexity, for a similar level of predictability.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Independently of the problem’s complexity, interval identification is able to use a particular combination of days to accurate predict the patient’s glucose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Identified widths are always representative of displayed variability.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5703692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5680995" y="76200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5703691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15" name="14 Conector recto"/>
          <p:cNvCxnSpPr/>
          <p:nvPr/>
        </p:nvCxnSpPr>
        <p:spPr>
          <a:xfrm>
            <a:off x="568227" y="4905621"/>
            <a:ext cx="792088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45586" y="2903577"/>
            <a:ext cx="745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statistical model of the error of two commercial CGM devices was 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model is able to reproduce in simulation the basic characteristics of the error signal.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863588" y="1332765"/>
            <a:ext cx="7452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Simple home experiments were designed for maximization of the identifiability of T1DM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medical protocol was extracted from the results of the experiment design, and approved by ethical committee of the Hospital </a:t>
            </a:r>
            <a:r>
              <a:rPr lang="en-US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Clínic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de </a:t>
            </a:r>
            <a:r>
              <a:rPr lang="en-US" dirty="0" err="1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València</a:t>
            </a: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.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845586" y="4255928"/>
            <a:ext cx="74528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full cross validation study was performed in real patient data, for different levels of complexity in the model and the information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best case permutation was found for every identification study performed.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Widths in the best case were representative of real patient variability.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13" name="12 Conector recto"/>
          <p:cNvCxnSpPr/>
          <p:nvPr/>
        </p:nvCxnSpPr>
        <p:spPr>
          <a:xfrm>
            <a:off x="558602" y="2832745"/>
            <a:ext cx="792088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58602" y="4173463"/>
            <a:ext cx="792088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19 Rectángulo redondeado"/>
          <p:cNvSpPr/>
          <p:nvPr/>
        </p:nvSpPr>
        <p:spPr>
          <a:xfrm>
            <a:off x="7114977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7092280" y="76200"/>
            <a:ext cx="43204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7114976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5714503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5266928" cy="78296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42</a:t>
            </a:fld>
            <a:endParaRPr lang="en-U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611560" y="1483037"/>
            <a:ext cx="47525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Test identification methodology on larger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Expand multi-objective optimization to real patient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possibilities of variability estimation </a:t>
            </a:r>
            <a:r>
              <a:rPr lang="en-US" sz="2000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 priori </a:t>
            </a: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on experimental data. Test the width estimators in home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Validation of protocol of optimal experiment design.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20937"/>
            <a:ext cx="3066125" cy="2867974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611560" y="4553833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Integrate interval fitness index in the optimization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robust control applications of interval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Include the interval identification methodology in an adaptive environment for future use in artificial pancreas prototypes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7114977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7092280" y="76200"/>
            <a:ext cx="1080119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7114976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5714503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Scientific</a:t>
            </a:r>
            <a:r>
              <a:rPr lang="es-ES" dirty="0" smtClean="0"/>
              <a:t> </a:t>
            </a:r>
            <a:r>
              <a:rPr lang="es-ES" dirty="0" err="1" smtClean="0"/>
              <a:t>Production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dirty="0" err="1" smtClean="0"/>
              <a:t>Journal</a:t>
            </a:r>
            <a:r>
              <a:rPr lang="es-ES" dirty="0" smtClean="0"/>
              <a:t> </a:t>
            </a:r>
            <a:r>
              <a:rPr lang="es-ES" dirty="0" err="1" smtClean="0"/>
              <a:t>papers</a:t>
            </a:r>
            <a:r>
              <a:rPr lang="es-ES" dirty="0" smtClean="0"/>
              <a:t>:</a:t>
            </a:r>
          </a:p>
          <a:p>
            <a:pPr lvl="1"/>
            <a:r>
              <a:rPr lang="en-US" dirty="0"/>
              <a:t>Rossetti P, </a:t>
            </a:r>
            <a:r>
              <a:rPr lang="en-US" dirty="0" err="1"/>
              <a:t>Ampudia-Blasco</a:t>
            </a:r>
            <a:r>
              <a:rPr lang="en-US" dirty="0"/>
              <a:t> F J, Laguna, A J, Revert A, </a:t>
            </a:r>
            <a:r>
              <a:rPr lang="en-US" dirty="0" err="1" smtClean="0"/>
              <a:t>Vehí</a:t>
            </a:r>
            <a:r>
              <a:rPr lang="en-US" dirty="0" smtClean="0"/>
              <a:t> J</a:t>
            </a:r>
            <a:r>
              <a:rPr lang="en-US" dirty="0"/>
              <a:t>, </a:t>
            </a:r>
            <a:r>
              <a:rPr lang="en-US" dirty="0" err="1"/>
              <a:t>Ascaso</a:t>
            </a:r>
            <a:r>
              <a:rPr lang="en-US" dirty="0"/>
              <a:t>, J F, </a:t>
            </a:r>
            <a:r>
              <a:rPr lang="en-US" dirty="0" err="1"/>
              <a:t>Bondia</a:t>
            </a:r>
            <a:r>
              <a:rPr lang="en-US" dirty="0"/>
              <a:t> J. Evaluation of a Novel Continuous Glucose Monitoring-Based Method for Mealtime Insulin Dosing -the </a:t>
            </a:r>
            <a:r>
              <a:rPr lang="en-US" dirty="0" err="1"/>
              <a:t>iBolus</a:t>
            </a:r>
            <a:r>
              <a:rPr lang="en-US" dirty="0"/>
              <a:t>- in Subjects with Type 1 Diabetes Using Continuous Subcutaneous Insulin Infusion Therapy: A Randomized Controlled Trial. </a:t>
            </a:r>
            <a:r>
              <a:rPr lang="en-US" i="1" dirty="0" smtClean="0"/>
              <a:t>Diabetes </a:t>
            </a:r>
            <a:r>
              <a:rPr lang="en-US" i="1" dirty="0"/>
              <a:t>Technology </a:t>
            </a:r>
            <a:r>
              <a:rPr lang="en-US" i="1" dirty="0" smtClean="0"/>
              <a:t>&amp; Therapeutics </a:t>
            </a:r>
            <a:r>
              <a:rPr lang="en-US" dirty="0"/>
              <a:t>(2012), 14(11), 1043-1052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Vehí</a:t>
            </a:r>
            <a:r>
              <a:rPr lang="en-US" dirty="0" smtClean="0"/>
              <a:t> </a:t>
            </a:r>
            <a:r>
              <a:rPr lang="en-US" dirty="0"/>
              <a:t>J, </a:t>
            </a:r>
            <a:r>
              <a:rPr lang="en-US" dirty="0" err="1"/>
              <a:t>Bondia</a:t>
            </a:r>
            <a:r>
              <a:rPr lang="en-US" dirty="0"/>
              <a:t> J. Postprandial performance of </a:t>
            </a:r>
            <a:r>
              <a:rPr lang="en-US" dirty="0" err="1" smtClean="0"/>
              <a:t>Dexcom</a:t>
            </a:r>
            <a:r>
              <a:rPr lang="en-US" dirty="0" smtClean="0"/>
              <a:t>® SEVEN® </a:t>
            </a:r>
            <a:r>
              <a:rPr lang="en-US" dirty="0"/>
              <a:t>PLUS and </a:t>
            </a:r>
            <a:r>
              <a:rPr lang="en-US" dirty="0" smtClean="0"/>
              <a:t>Medtronic® Paradigm® </a:t>
            </a:r>
            <a:r>
              <a:rPr lang="en-US" dirty="0" err="1" smtClean="0"/>
              <a:t>Veo</a:t>
            </a:r>
            <a:r>
              <a:rPr lang="en-US" dirty="0" smtClean="0"/>
              <a:t>™: Modeling </a:t>
            </a:r>
            <a:r>
              <a:rPr lang="en-US" dirty="0"/>
              <a:t>and statistical analysis, </a:t>
            </a:r>
            <a:r>
              <a:rPr lang="en-US" i="1" dirty="0" smtClean="0"/>
              <a:t>Biomedical </a:t>
            </a:r>
            <a:r>
              <a:rPr lang="en-US" i="1" dirty="0"/>
              <a:t>Signal Processing </a:t>
            </a:r>
            <a:r>
              <a:rPr lang="en-US" i="1" dirty="0" smtClean="0"/>
              <a:t>&amp; Control </a:t>
            </a:r>
            <a:r>
              <a:rPr lang="en-US" dirty="0"/>
              <a:t>(2013), http://</a:t>
            </a:r>
            <a:r>
              <a:rPr lang="en-US" dirty="0" smtClean="0"/>
              <a:t>dx.doi.org/10.1016/j.bspc.2012.12.003</a:t>
            </a:r>
          </a:p>
          <a:p>
            <a:pPr lvl="1"/>
            <a:r>
              <a:rPr lang="en-US" dirty="0"/>
              <a:t>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Vehí</a:t>
            </a:r>
            <a:r>
              <a:rPr lang="en-US" dirty="0" smtClean="0"/>
              <a:t> </a:t>
            </a:r>
            <a:r>
              <a:rPr lang="en-US" dirty="0"/>
              <a:t>J, </a:t>
            </a:r>
            <a:r>
              <a:rPr lang="en-US" dirty="0" err="1"/>
              <a:t>Bondia</a:t>
            </a:r>
            <a:r>
              <a:rPr lang="en-US" dirty="0"/>
              <a:t> J. Identification of intra-patient variability in the postprandial response of patients with type 1 diabetes, </a:t>
            </a:r>
            <a:r>
              <a:rPr lang="en-US" i="1" dirty="0" smtClean="0"/>
              <a:t>Biomedical </a:t>
            </a:r>
            <a:r>
              <a:rPr lang="en-US" i="1" dirty="0"/>
              <a:t>Signal Processing </a:t>
            </a:r>
            <a:r>
              <a:rPr lang="en-US" i="1" dirty="0" smtClean="0"/>
              <a:t>&amp; Control</a:t>
            </a:r>
            <a:r>
              <a:rPr lang="en-US" dirty="0" smtClean="0"/>
              <a:t> (2013</a:t>
            </a:r>
            <a:r>
              <a:rPr lang="en-US" dirty="0"/>
              <a:t>), http://</a:t>
            </a:r>
            <a:r>
              <a:rPr lang="en-US" dirty="0" smtClean="0"/>
              <a:t>dx.doi.org/10.1016/j.bspc.2013.07.003</a:t>
            </a:r>
          </a:p>
          <a:p>
            <a:pPr lvl="1"/>
            <a:r>
              <a:rPr lang="en-US" dirty="0"/>
              <a:t>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Vehí</a:t>
            </a:r>
            <a:r>
              <a:rPr lang="en-US" dirty="0" smtClean="0"/>
              <a:t> J</a:t>
            </a:r>
            <a:r>
              <a:rPr lang="en-US" dirty="0"/>
              <a:t>, </a:t>
            </a:r>
            <a:r>
              <a:rPr lang="en-US" dirty="0" err="1"/>
              <a:t>Bondia</a:t>
            </a:r>
            <a:r>
              <a:rPr lang="en-US" dirty="0"/>
              <a:t> J. Experimental blood glucose interval identification of patients with type 1 diabetes, </a:t>
            </a:r>
            <a:r>
              <a:rPr lang="en-US" i="1" dirty="0" smtClean="0"/>
              <a:t>Journal </a:t>
            </a:r>
            <a:r>
              <a:rPr lang="en-US" i="1" dirty="0"/>
              <a:t>of Process </a:t>
            </a:r>
            <a:r>
              <a:rPr lang="en-US" i="1" dirty="0" smtClean="0"/>
              <a:t>Control </a:t>
            </a:r>
            <a:r>
              <a:rPr lang="en-US" dirty="0"/>
              <a:t>(2013), 24(1), 171-181</a:t>
            </a:r>
            <a:r>
              <a:rPr lang="en-US" dirty="0" smtClean="0"/>
              <a:t>.</a:t>
            </a:r>
          </a:p>
          <a:p>
            <a:r>
              <a:rPr lang="es-ES" dirty="0" err="1" smtClean="0"/>
              <a:t>Conference</a:t>
            </a:r>
            <a:r>
              <a:rPr lang="es-ES" dirty="0" smtClean="0"/>
              <a:t> </a:t>
            </a:r>
            <a:r>
              <a:rPr lang="es-ES" dirty="0" err="1" smtClean="0"/>
              <a:t>papers</a:t>
            </a:r>
            <a:r>
              <a:rPr lang="es-ES" dirty="0" smtClean="0"/>
              <a:t>:</a:t>
            </a:r>
          </a:p>
          <a:p>
            <a:pPr lvl="1"/>
            <a:r>
              <a:rPr lang="en-US" dirty="0"/>
              <a:t>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Vehí</a:t>
            </a:r>
            <a:r>
              <a:rPr lang="en-US" dirty="0" smtClean="0"/>
              <a:t> </a:t>
            </a:r>
            <a:r>
              <a:rPr lang="en-US" dirty="0"/>
              <a:t>J, </a:t>
            </a:r>
            <a:r>
              <a:rPr lang="en-US" dirty="0" err="1"/>
              <a:t>Bondia</a:t>
            </a:r>
            <a:r>
              <a:rPr lang="en-US" dirty="0"/>
              <a:t> J. (2010, September). Optimal design for individual model identification based on ambulatory continuous glucose monitoring in patients with type 1 diabetes. </a:t>
            </a:r>
            <a:r>
              <a:rPr lang="en-US" i="1" dirty="0" smtClean="0"/>
              <a:t>UKACC </a:t>
            </a:r>
            <a:r>
              <a:rPr lang="en-US" i="1" dirty="0"/>
              <a:t>International Conference </a:t>
            </a:r>
            <a:r>
              <a:rPr lang="en-US" i="1" dirty="0" smtClean="0"/>
              <a:t>on </a:t>
            </a:r>
            <a:r>
              <a:rPr lang="en-US" i="1" dirty="0"/>
              <a:t>Control</a:t>
            </a:r>
            <a:r>
              <a:rPr lang="en-US" dirty="0"/>
              <a:t> 2010</a:t>
            </a:r>
            <a:r>
              <a:rPr lang="en-US" dirty="0" smtClean="0"/>
              <a:t> (pp</a:t>
            </a:r>
            <a:r>
              <a:rPr lang="en-US" dirty="0"/>
              <a:t>. 1-6</a:t>
            </a:r>
            <a:r>
              <a:rPr lang="en-US" dirty="0" smtClean="0"/>
              <a:t>).</a:t>
            </a:r>
          </a:p>
          <a:p>
            <a:pPr lvl="1"/>
            <a:r>
              <a:rPr lang="en-US" dirty="0" err="1"/>
              <a:t>Bondia</a:t>
            </a:r>
            <a:r>
              <a:rPr lang="en-US" dirty="0"/>
              <a:t> J, 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</a:t>
            </a:r>
            <a:r>
              <a:rPr lang="en-US" dirty="0" err="1"/>
              <a:t>í</a:t>
            </a:r>
            <a:r>
              <a:rPr lang="en-US" dirty="0" smtClean="0"/>
              <a:t> </a:t>
            </a:r>
            <a:r>
              <a:rPr lang="en-US" dirty="0"/>
              <a:t>J. (2011, August). On the Use of Hard/soft Specifications to Deal with Intra-Patient Variability in Postprandial Glucose Control in Type 1 Diabetes. </a:t>
            </a:r>
            <a:r>
              <a:rPr lang="en-US" dirty="0" smtClean="0"/>
              <a:t>2011 </a:t>
            </a:r>
            <a:r>
              <a:rPr lang="en-US" i="1" dirty="0" smtClean="0"/>
              <a:t>IFAC </a:t>
            </a:r>
            <a:r>
              <a:rPr lang="en-US" i="1" dirty="0"/>
              <a:t>World Congress </a:t>
            </a:r>
            <a:r>
              <a:rPr lang="en-US" dirty="0"/>
              <a:t>(Vol. 18, No. 1, pp. 8347-8353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Laguna A J, Rossetti P, </a:t>
            </a:r>
            <a:r>
              <a:rPr lang="en-US" dirty="0" err="1"/>
              <a:t>Ampudia-Blasco</a:t>
            </a:r>
            <a:r>
              <a:rPr lang="en-US" dirty="0"/>
              <a:t> F J, </a:t>
            </a:r>
            <a:r>
              <a:rPr lang="en-US" dirty="0" err="1" smtClean="0"/>
              <a:t>Vehí</a:t>
            </a:r>
            <a:r>
              <a:rPr lang="en-US" dirty="0" smtClean="0"/>
              <a:t> </a:t>
            </a:r>
            <a:r>
              <a:rPr lang="en-US" dirty="0"/>
              <a:t>J, </a:t>
            </a:r>
            <a:r>
              <a:rPr lang="en-US" dirty="0" err="1"/>
              <a:t>Bondia</a:t>
            </a:r>
            <a:r>
              <a:rPr lang="en-US" dirty="0"/>
              <a:t> J. (2012, August). Identification of intra-patient variability in the postprandial response of patients with type 1 diabetes. </a:t>
            </a:r>
            <a:r>
              <a:rPr lang="en-US" i="1" dirty="0" smtClean="0"/>
              <a:t>BMS </a:t>
            </a:r>
            <a:r>
              <a:rPr lang="en-US" i="1" dirty="0"/>
              <a:t>symposium</a:t>
            </a:r>
            <a:r>
              <a:rPr lang="en-US" dirty="0"/>
              <a:t> (50, 1-6</a:t>
            </a:r>
            <a:r>
              <a:rPr lang="en-US" dirty="0" smtClean="0"/>
              <a:t>).</a:t>
            </a:r>
          </a:p>
          <a:p>
            <a:r>
              <a:rPr lang="es-ES" dirty="0" smtClean="0"/>
              <a:t>8 </a:t>
            </a:r>
            <a:r>
              <a:rPr lang="es-ES" dirty="0" err="1" smtClean="0"/>
              <a:t>abstracts</a:t>
            </a:r>
            <a:r>
              <a:rPr lang="es-ES" dirty="0" smtClean="0"/>
              <a:t> &amp; posters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international</a:t>
            </a:r>
            <a:r>
              <a:rPr lang="es-ES" dirty="0" smtClean="0"/>
              <a:t> </a:t>
            </a:r>
            <a:r>
              <a:rPr lang="es-ES" dirty="0" err="1" smtClean="0"/>
              <a:t>conferences</a:t>
            </a:r>
            <a:r>
              <a:rPr lang="es-ES" dirty="0" smtClean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43</a:t>
            </a:fld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7114977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7092280" y="76200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14976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0" name="9 Rectángulo redondeado"/>
          <p:cNvSpPr/>
          <p:nvPr/>
        </p:nvSpPr>
        <p:spPr>
          <a:xfrm>
            <a:off x="1538039" y="83124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2925441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4303218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5714503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336" cy="685800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5628381"/>
            <a:ext cx="8352928" cy="111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Contact: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Alejandro José Laguna Sanz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</a:t>
            </a:r>
            <a:r>
              <a:rPr lang="es-E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+34 654473072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allasan@upv.es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7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noProof="0" dirty="0" smtClean="0"/>
              <a:t>Variability in diabetes</a:t>
            </a:r>
            <a:endParaRPr lang="en-US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2" y="1312590"/>
            <a:ext cx="8208913" cy="103629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Inter-patient (p</a:t>
            </a:r>
            <a:r>
              <a:rPr lang="en-US" sz="2400" noProof="0" dirty="0" err="1" smtClean="0">
                <a:solidFill>
                  <a:schemeClr val="tx1"/>
                </a:solidFill>
              </a:rPr>
              <a:t>opulation</a:t>
            </a:r>
            <a:r>
              <a:rPr lang="en-US" sz="2400" noProof="0" dirty="0" smtClean="0">
                <a:solidFill>
                  <a:schemeClr val="tx1"/>
                </a:solidFill>
              </a:rPr>
              <a:t>) variability</a:t>
            </a:r>
          </a:p>
          <a:p>
            <a:r>
              <a:rPr lang="en-US" sz="2400" noProof="0" dirty="0" smtClean="0">
                <a:solidFill>
                  <a:schemeClr val="tx1"/>
                </a:solidFill>
              </a:rPr>
              <a:t>Intra-patient variability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584C-AE14-4584-8772-1FD794D957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1943"/>
            <a:ext cx="9144001" cy="29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1610792" y="5610726"/>
            <a:ext cx="576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Overlapping glucose profiles of 7 days of the same diabetic patient.</a:t>
            </a:r>
            <a:endParaRPr lang="en-US" sz="16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107504" y="78296"/>
            <a:ext cx="720080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noProof="0" dirty="0" smtClean="0"/>
              <a:t>How to deal with variability</a:t>
            </a:r>
            <a:endParaRPr lang="en-US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62451" y="1484784"/>
            <a:ext cx="5145653" cy="1705928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tx1"/>
                </a:solidFill>
              </a:rPr>
              <a:t>Closed loop</a:t>
            </a:r>
            <a:r>
              <a:rPr lang="en-US" dirty="0" smtClean="0">
                <a:solidFill>
                  <a:schemeClr val="tx1"/>
                </a:solidFill>
              </a:rPr>
              <a:t>: Emulation of physiological natural response of the pancreas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12334"/>
            <a:ext cx="2133600" cy="365125"/>
          </a:xfrm>
        </p:spPr>
        <p:txBody>
          <a:bodyPr/>
          <a:lstStyle/>
          <a:p>
            <a:fld id="{1D94584C-AE14-4584-8772-1FD794D9576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68760"/>
            <a:ext cx="2713067" cy="18002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5 Rectángulo redondeado"/>
          <p:cNvSpPr/>
          <p:nvPr/>
        </p:nvSpPr>
        <p:spPr>
          <a:xfrm>
            <a:off x="5434680" y="4599920"/>
            <a:ext cx="1718822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Patient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17" name="16 Conector recto de flecha"/>
          <p:cNvCxnSpPr>
            <a:stCxn id="18" idx="3"/>
            <a:endCxn id="6" idx="1"/>
          </p:cNvCxnSpPr>
          <p:nvPr/>
        </p:nvCxnSpPr>
        <p:spPr>
          <a:xfrm>
            <a:off x="4862879" y="4923956"/>
            <a:ext cx="57180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17 Rectángulo redondeado"/>
          <p:cNvSpPr/>
          <p:nvPr/>
        </p:nvSpPr>
        <p:spPr>
          <a:xfrm>
            <a:off x="3260949" y="4599920"/>
            <a:ext cx="160193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Insulin delivery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3246463" y="5680041"/>
            <a:ext cx="1718822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Glucose sensor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971600" y="4599920"/>
            <a:ext cx="1718822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Control Algorithm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5430066" y="3591808"/>
            <a:ext cx="1718822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Meal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30" name="29 Conector recto de flecha"/>
          <p:cNvCxnSpPr>
            <a:stCxn id="29" idx="2"/>
            <a:endCxn id="6" idx="0"/>
          </p:cNvCxnSpPr>
          <p:nvPr/>
        </p:nvCxnSpPr>
        <p:spPr>
          <a:xfrm>
            <a:off x="6289477" y="4239880"/>
            <a:ext cx="4614" cy="3600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stCxn id="6" idx="3"/>
          </p:cNvCxnSpPr>
          <p:nvPr/>
        </p:nvCxnSpPr>
        <p:spPr>
          <a:xfrm>
            <a:off x="7153502" y="4923956"/>
            <a:ext cx="159861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35 Conector angular"/>
          <p:cNvCxnSpPr>
            <a:stCxn id="6" idx="3"/>
            <a:endCxn id="23" idx="3"/>
          </p:cNvCxnSpPr>
          <p:nvPr/>
        </p:nvCxnSpPr>
        <p:spPr>
          <a:xfrm flipH="1">
            <a:off x="4965285" y="4923956"/>
            <a:ext cx="2188217" cy="1080121"/>
          </a:xfrm>
          <a:prstGeom prst="bentConnector3">
            <a:avLst>
              <a:gd name="adj1" fmla="val -1044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3" idx="1"/>
            <a:endCxn id="28" idx="1"/>
          </p:cNvCxnSpPr>
          <p:nvPr/>
        </p:nvCxnSpPr>
        <p:spPr>
          <a:xfrm rot="10800000">
            <a:off x="971601" y="4923957"/>
            <a:ext cx="2274863" cy="1080121"/>
          </a:xfrm>
          <a:prstGeom prst="bentConnector3">
            <a:avLst>
              <a:gd name="adj1" fmla="val 115492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44 Conector recto de flecha"/>
          <p:cNvCxnSpPr>
            <a:endCxn id="28" idx="0"/>
          </p:cNvCxnSpPr>
          <p:nvPr/>
        </p:nvCxnSpPr>
        <p:spPr>
          <a:xfrm>
            <a:off x="1831011" y="4231124"/>
            <a:ext cx="0" cy="3687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48 Rectángulo redondeado"/>
          <p:cNvSpPr/>
          <p:nvPr/>
        </p:nvSpPr>
        <p:spPr>
          <a:xfrm>
            <a:off x="971600" y="3582308"/>
            <a:ext cx="1718822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Safety constraints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50" name="49 Conector recto de flecha"/>
          <p:cNvCxnSpPr>
            <a:stCxn id="28" idx="3"/>
            <a:endCxn id="18" idx="1"/>
          </p:cNvCxnSpPr>
          <p:nvPr/>
        </p:nvCxnSpPr>
        <p:spPr>
          <a:xfrm>
            <a:off x="2690422" y="4923956"/>
            <a:ext cx="570527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58 CuadroTexto"/>
          <p:cNvSpPr txBox="1"/>
          <p:nvPr/>
        </p:nvSpPr>
        <p:spPr>
          <a:xfrm>
            <a:off x="7681290" y="4535574"/>
            <a:ext cx="92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</a:t>
            </a:r>
            <a:endParaRPr lang="en-US" dirty="0"/>
          </a:p>
        </p:txBody>
      </p:sp>
      <p:sp>
        <p:nvSpPr>
          <p:cNvPr id="66" name="65 CuadroTexto"/>
          <p:cNvSpPr txBox="1"/>
          <p:nvPr/>
        </p:nvSpPr>
        <p:spPr>
          <a:xfrm>
            <a:off x="5632566" y="3212976"/>
            <a:ext cx="131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Disturbance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3562193" y="423038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Actuator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107504" y="78296"/>
            <a:ext cx="1080120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9" name="38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0" name="39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2" name="41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1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Technology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27803"/>
            <a:ext cx="2133114" cy="2660575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6" y="1395734"/>
            <a:ext cx="2442574" cy="2485318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3364943" y="3985900"/>
            <a:ext cx="209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Biostator: The first closed loop device for diabetes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059810" y="3881052"/>
            <a:ext cx="2472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Current state of technology involves continuous glucose measurements and insulin infusion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6" name="5 Flecha derecha"/>
          <p:cNvSpPr/>
          <p:nvPr/>
        </p:nvSpPr>
        <p:spPr>
          <a:xfrm>
            <a:off x="5575942" y="2276872"/>
            <a:ext cx="436218" cy="40291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3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1" y="1287132"/>
            <a:ext cx="2409640" cy="2717932"/>
          </a:xfrm>
          <a:prstGeom prst="rect">
            <a:avLst/>
          </a:prstGeom>
        </p:spPr>
      </p:pic>
      <p:sp>
        <p:nvSpPr>
          <p:cNvPr id="20" name="19 CuadroTexto"/>
          <p:cNvSpPr txBox="1"/>
          <p:nvPr/>
        </p:nvSpPr>
        <p:spPr>
          <a:xfrm>
            <a:off x="395536" y="4005064"/>
            <a:ext cx="240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Natural pancreatic control in a healthy person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33790" y="4882193"/>
            <a:ext cx="23138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No delay</a:t>
            </a: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involved: Insulin secretion takes place in blood and directly in the portal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Glucose is “measured” in blood.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9" name="28 Flecha derecha"/>
          <p:cNvSpPr/>
          <p:nvPr/>
        </p:nvSpPr>
        <p:spPr>
          <a:xfrm>
            <a:off x="2852632" y="2320011"/>
            <a:ext cx="436218" cy="40291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Flecha derecha"/>
          <p:cNvSpPr/>
          <p:nvPr/>
        </p:nvSpPr>
        <p:spPr>
          <a:xfrm>
            <a:off x="5575942" y="5404725"/>
            <a:ext cx="436218" cy="40291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30 Flecha derecha"/>
          <p:cNvSpPr/>
          <p:nvPr/>
        </p:nvSpPr>
        <p:spPr>
          <a:xfrm>
            <a:off x="2852632" y="5404725"/>
            <a:ext cx="436218" cy="40291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347864" y="4941168"/>
            <a:ext cx="2088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Insulin is delivered in blood, but in the peripheral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Glucose is measured in blood.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Only valid for hospital environment.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059810" y="4869160"/>
            <a:ext cx="2442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Insulin is delivered subcutaneously.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Glucose is indirectly measured in the subcutaneous tissue.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Valid in home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Great delays</a:t>
            </a:r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uncertainties involved.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34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107504" y="78296"/>
            <a:ext cx="149285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8" name="37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9" name="38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0" name="39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42" name="41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Selection of tools for characterizing variability in glucose profiles of type 1 diabetes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Obtaining richer information from patient’s monitoring.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lang="en-US" baseline="30000" dirty="0" smtClean="0">
                <a:solidFill>
                  <a:schemeClr val="tx1"/>
                </a:solidFill>
              </a:rPr>
              <a:t>nd</a:t>
            </a:r>
            <a:r>
              <a:rPr lang="en-US" dirty="0" smtClean="0">
                <a:solidFill>
                  <a:schemeClr val="tx1"/>
                </a:solidFill>
              </a:rPr>
              <a:t> Characterizing the error in CGM since it may jeopardize variability identification.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3</a:t>
            </a:r>
            <a:r>
              <a:rPr lang="en-US" baseline="30000" dirty="0" smtClean="0">
                <a:solidFill>
                  <a:schemeClr val="tx1"/>
                </a:solidFill>
              </a:rPr>
              <a:t>rd</a:t>
            </a:r>
            <a:r>
              <a:rPr lang="en-US" dirty="0" smtClean="0">
                <a:solidFill>
                  <a:schemeClr val="tx1"/>
                </a:solidFill>
              </a:rPr>
              <a:t> Glucose model individualization including variability.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8</a:t>
            </a:fld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130201" y="78296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2138345" y="78296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15 Rectángulo redondeado"/>
          <p:cNvSpPr/>
          <p:nvPr/>
        </p:nvSpPr>
        <p:spPr>
          <a:xfrm>
            <a:off x="107504" y="78296"/>
            <a:ext cx="1872208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30200" y="78296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Models</a:t>
            </a:r>
            <a:endParaRPr lang="en-US" noProof="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175520"/>
            <a:ext cx="7437512" cy="2494446"/>
          </a:xfr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n-US" smtClean="0"/>
              <a:t>9</a:t>
            </a:fld>
            <a:endParaRPr lang="en-US" dirty="0"/>
          </a:p>
        </p:txBody>
      </p:sp>
      <p:sp>
        <p:nvSpPr>
          <p:cNvPr id="22" name="21 Rectángulo redondeado"/>
          <p:cNvSpPr/>
          <p:nvPr/>
        </p:nvSpPr>
        <p:spPr>
          <a:xfrm>
            <a:off x="2051720" y="5085184"/>
            <a:ext cx="2218939" cy="9361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Cambridge model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3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4400859" y="4005064"/>
            <a:ext cx="2218939" cy="9361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Bergman model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2051720" y="4005064"/>
            <a:ext cx="2218939" cy="9361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Modified Panunzi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</a:t>
            </a:r>
          </a:p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model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9512" y="427637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Minimal models</a:t>
            </a:r>
            <a:endParaRPr lang="en-US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51520" y="5157192"/>
            <a:ext cx="171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Average complexity models</a:t>
            </a:r>
            <a:endParaRPr lang="en-US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6911985" y="4211506"/>
            <a:ext cx="195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Used for optimal experiment design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6900767" y="5139189"/>
            <a:ext cx="1775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Used for characterization of patients and variability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539552" y="5003551"/>
            <a:ext cx="79568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-9525" y="6275812"/>
            <a:ext cx="3525032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 Panunzi </a:t>
            </a:r>
            <a:r>
              <a:rPr lang="en-US" sz="800" i="1" dirty="0" smtClean="0"/>
              <a:t>et al. </a:t>
            </a:r>
            <a:r>
              <a:rPr lang="en-US" sz="800" dirty="0" smtClean="0"/>
              <a:t>(2007) Theoretical Biology and Medical Modelling,</a:t>
            </a:r>
          </a:p>
          <a:p>
            <a:r>
              <a:rPr lang="en-US" sz="800" dirty="0" smtClean="0"/>
              <a:t>2 Bergman </a:t>
            </a:r>
            <a:r>
              <a:rPr lang="en-US" sz="800" i="1" dirty="0" smtClean="0"/>
              <a:t>et al. </a:t>
            </a:r>
            <a:r>
              <a:rPr lang="en-US" sz="800" dirty="0" smtClean="0"/>
              <a:t>(1981) </a:t>
            </a:r>
            <a:r>
              <a:rPr lang="en-US" sz="800" dirty="0" err="1" smtClean="0"/>
              <a:t>Journalof</a:t>
            </a:r>
            <a:r>
              <a:rPr lang="en-US" sz="800" dirty="0" smtClean="0"/>
              <a:t> Clinical Investigation</a:t>
            </a:r>
          </a:p>
          <a:p>
            <a:r>
              <a:rPr lang="en-US" sz="800" dirty="0" smtClean="0"/>
              <a:t>3 </a:t>
            </a:r>
            <a:r>
              <a:rPr lang="en-US" sz="800" dirty="0" err="1" smtClean="0"/>
              <a:t>Hovorka</a:t>
            </a:r>
            <a:r>
              <a:rPr lang="en-US" sz="800" dirty="0" smtClean="0"/>
              <a:t> </a:t>
            </a:r>
            <a:r>
              <a:rPr lang="en-US" sz="800" i="1" dirty="0" smtClean="0"/>
              <a:t>et al. </a:t>
            </a:r>
            <a:r>
              <a:rPr lang="en-US" sz="800" dirty="0" smtClean="0"/>
              <a:t>(2002) Am J </a:t>
            </a:r>
            <a:r>
              <a:rPr lang="en-US" sz="800" dirty="0" err="1" smtClean="0"/>
              <a:t>Physiol-Endoc</a:t>
            </a:r>
            <a:r>
              <a:rPr lang="en-US" sz="800" dirty="0" smtClean="0"/>
              <a:t> M.</a:t>
            </a:r>
          </a:p>
          <a:p>
            <a:r>
              <a:rPr lang="en-US" sz="800" dirty="0" smtClean="0"/>
              <a:t>4 </a:t>
            </a:r>
            <a:r>
              <a:rPr lang="en-US" sz="800" dirty="0" err="1" smtClean="0"/>
              <a:t>Kovatchev</a:t>
            </a:r>
            <a:r>
              <a:rPr lang="en-US" sz="800" dirty="0" smtClean="0"/>
              <a:t> </a:t>
            </a:r>
            <a:r>
              <a:rPr lang="en-US" sz="800" i="1" dirty="0" smtClean="0"/>
              <a:t>et al. </a:t>
            </a:r>
            <a:r>
              <a:rPr lang="en-US" sz="800" dirty="0" smtClean="0"/>
              <a:t>(2009) J </a:t>
            </a:r>
            <a:r>
              <a:rPr lang="en-US" sz="800" dirty="0" err="1" smtClean="0"/>
              <a:t>Diab</a:t>
            </a:r>
            <a:r>
              <a:rPr lang="en-US" sz="800" dirty="0" smtClean="0"/>
              <a:t> </a:t>
            </a:r>
            <a:r>
              <a:rPr lang="en-US" sz="800" dirty="0" err="1" smtClean="0"/>
              <a:t>Sci</a:t>
            </a:r>
            <a:r>
              <a:rPr lang="en-US" sz="800" dirty="0" smtClean="0"/>
              <a:t> Technol.</a:t>
            </a:r>
          </a:p>
        </p:txBody>
      </p:sp>
      <p:sp>
        <p:nvSpPr>
          <p:cNvPr id="29" name="28 Rectángulo redondeado"/>
          <p:cNvSpPr/>
          <p:nvPr/>
        </p:nvSpPr>
        <p:spPr>
          <a:xfrm>
            <a:off x="4388276" y="5089830"/>
            <a:ext cx="2218939" cy="9361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UVA model</a:t>
            </a:r>
            <a:r>
              <a:rPr lang="en-US" baseline="300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4</a:t>
            </a:r>
            <a:endParaRPr lang="en-US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9" name="8 Forma en L"/>
          <p:cNvSpPr/>
          <p:nvPr/>
        </p:nvSpPr>
        <p:spPr>
          <a:xfrm rot="5400000">
            <a:off x="3266935" y="2627991"/>
            <a:ext cx="2160240" cy="4770370"/>
          </a:xfrm>
          <a:prstGeom prst="corner">
            <a:avLst>
              <a:gd name="adj1" fmla="val 110090"/>
              <a:gd name="adj2" fmla="val 4894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30 Rectángulo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558658" y="76200"/>
            <a:ext cx="1921520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137540" y="76200"/>
            <a:ext cx="1305022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Introduction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1535961" y="76200"/>
            <a:ext cx="217030" cy="324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1558657" y="76200"/>
            <a:ext cx="1849512" cy="324272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State of the art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6353697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4956282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8" name="37 Rectángulo redondeado"/>
          <p:cNvSpPr/>
          <p:nvPr/>
        </p:nvSpPr>
        <p:spPr>
          <a:xfrm>
            <a:off x="3555010" y="83124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Objective I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39" name="38 Rectángulo redondeado"/>
          <p:cNvSpPr/>
          <p:nvPr/>
        </p:nvSpPr>
        <p:spPr>
          <a:xfrm>
            <a:off x="7731474" y="76200"/>
            <a:ext cx="1305022" cy="3242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Conclusions</a:t>
            </a:r>
            <a:endParaRPr lang="en-US" sz="1400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9520</TotalTime>
  <Words>4443</Words>
  <Application>Microsoft Office PowerPoint</Application>
  <PresentationFormat>On-screen Show (4:3)</PresentationFormat>
  <Paragraphs>847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Linux Libertine</vt:lpstr>
      <vt:lpstr>Cambria Math</vt:lpstr>
      <vt:lpstr>Calibri</vt:lpstr>
      <vt:lpstr>Linux Biolinum</vt:lpstr>
      <vt:lpstr>Tema de Office</vt:lpstr>
      <vt:lpstr>Uncertainty in Postprandial Model Identification in type 1 Diabetes</vt:lpstr>
      <vt:lpstr>Outline</vt:lpstr>
      <vt:lpstr>Diabetes</vt:lpstr>
      <vt:lpstr>Metabolism</vt:lpstr>
      <vt:lpstr>Variability in diabetes</vt:lpstr>
      <vt:lpstr>How to deal with variability</vt:lpstr>
      <vt:lpstr>Technology</vt:lpstr>
      <vt:lpstr>Motivation</vt:lpstr>
      <vt:lpstr>Models</vt:lpstr>
      <vt:lpstr>As illustration…</vt:lpstr>
      <vt:lpstr>Identification Experiments</vt:lpstr>
      <vt:lpstr>Interval identification</vt:lpstr>
      <vt:lpstr>Interval models</vt:lpstr>
      <vt:lpstr>Optimal experiment design</vt:lpstr>
      <vt:lpstr>Optimal Design</vt:lpstr>
      <vt:lpstr>Protocol</vt:lpstr>
      <vt:lpstr>Dataset</vt:lpstr>
      <vt:lpstr>CGM error model</vt:lpstr>
      <vt:lpstr>CGM error model</vt:lpstr>
      <vt:lpstr>Delay analysis</vt:lpstr>
      <vt:lpstr>Stationarity</vt:lpstr>
      <vt:lpstr>CGM distribution</vt:lpstr>
      <vt:lpstr>CGM model</vt:lpstr>
      <vt:lpstr>Interval Identification</vt:lpstr>
      <vt:lpstr>Interval – Classic identification spectrum</vt:lpstr>
      <vt:lpstr>Pareto Front</vt:lpstr>
      <vt:lpstr>Complexity</vt:lpstr>
      <vt:lpstr>I - Virtual YSI Identification</vt:lpstr>
      <vt:lpstr>II - CGM Pareto front</vt:lpstr>
      <vt:lpstr>II - Virtual CGM Identification</vt:lpstr>
      <vt:lpstr>III - Optimization index</vt:lpstr>
      <vt:lpstr>III - YSI Identification</vt:lpstr>
      <vt:lpstr>III - YSI Identification</vt:lpstr>
      <vt:lpstr>III - YSI Identification</vt:lpstr>
      <vt:lpstr>III - Envelope Fitness</vt:lpstr>
      <vt:lpstr>III - YSI Identification</vt:lpstr>
      <vt:lpstr>IV - YSIScIns Identification</vt:lpstr>
      <vt:lpstr>V - Experimental CGM Pareto front</vt:lpstr>
      <vt:lpstr>V - CGM Identification</vt:lpstr>
      <vt:lpstr>Identification summary</vt:lpstr>
      <vt:lpstr>Conclusions</vt:lpstr>
      <vt:lpstr>Future Work</vt:lpstr>
      <vt:lpstr>Scientific Production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Alejandro Jose Laguna Sanz</dc:creator>
  <cp:lastModifiedBy>Alejandro Laguna Sanz</cp:lastModifiedBy>
  <cp:revision>289</cp:revision>
  <dcterms:created xsi:type="dcterms:W3CDTF">2014-02-14T09:03:06Z</dcterms:created>
  <dcterms:modified xsi:type="dcterms:W3CDTF">2015-05-19T20:11:22Z</dcterms:modified>
</cp:coreProperties>
</file>